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0.xml" ContentType="application/vnd.openxmlformats-officedocument.presentationml.notesSlide+xml"/>
  <Override PartName="/ppt/tags/tag96.xml" ContentType="application/vnd.openxmlformats-officedocument.presentationml.tags+xml"/>
  <Override PartName="/ppt/notesSlides/notesSlide21.xml" ContentType="application/vnd.openxmlformats-officedocument.presentationml.notesSlide+xml"/>
  <Override PartName="/ppt/comments/modernComment_116_0.xml" ContentType="application/vnd.ms-powerpoint.comment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6.xml" ContentType="application/vnd.openxmlformats-officedocument.presentationml.notesSlide+xml"/>
  <Override PartName="/ppt/tags/tag112.xml" ContentType="application/vnd.openxmlformats-officedocument.presentationml.tags+xml"/>
  <Override PartName="/ppt/notesSlides/notesSlide27.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29.xml" ContentType="application/vnd.openxmlformats-officedocument.presentationml.notesSlide+xml"/>
  <Override PartName="/ppt/comments/modernComment_148_22BEB070.xml" ContentType="application/vnd.ms-powerpoint.comment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0.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5" r:id="rId4"/>
    <p:sldMasterId id="2147483766" r:id="rId5"/>
    <p:sldMasterId id="2147483767" r:id="rId6"/>
    <p:sldMasterId id="2147483768" r:id="rId7"/>
    <p:sldMasterId id="2147483770" r:id="rId8"/>
    <p:sldMasterId id="2147483772" r:id="rId9"/>
    <p:sldMasterId id="2147483773" r:id="rId10"/>
    <p:sldMasterId id="2147483774" r:id="rId11"/>
    <p:sldMasterId id="2147483776" r:id="rId12"/>
  </p:sldMasterIdLst>
  <p:notesMasterIdLst>
    <p:notesMasterId r:id="rId45"/>
  </p:notesMasterIdLst>
  <p:sldIdLst>
    <p:sldId id="256" r:id="rId13"/>
    <p:sldId id="321" r:id="rId14"/>
    <p:sldId id="322" r:id="rId15"/>
    <p:sldId id="323" r:id="rId16"/>
    <p:sldId id="259" r:id="rId17"/>
    <p:sldId id="260" r:id="rId18"/>
    <p:sldId id="335" r:id="rId19"/>
    <p:sldId id="336" r:id="rId20"/>
    <p:sldId id="324" r:id="rId21"/>
    <p:sldId id="262" r:id="rId22"/>
    <p:sldId id="266" r:id="rId23"/>
    <p:sldId id="267" r:id="rId24"/>
    <p:sldId id="265" r:id="rId25"/>
    <p:sldId id="272" r:id="rId26"/>
    <p:sldId id="331" r:id="rId27"/>
    <p:sldId id="273" r:id="rId28"/>
    <p:sldId id="275" r:id="rId29"/>
    <p:sldId id="332" r:id="rId30"/>
    <p:sldId id="277" r:id="rId31"/>
    <p:sldId id="325" r:id="rId32"/>
    <p:sldId id="330" r:id="rId33"/>
    <p:sldId id="278" r:id="rId34"/>
    <p:sldId id="279" r:id="rId35"/>
    <p:sldId id="280" r:id="rId36"/>
    <p:sldId id="334" r:id="rId37"/>
    <p:sldId id="329" r:id="rId38"/>
    <p:sldId id="281" r:id="rId39"/>
    <p:sldId id="333" r:id="rId40"/>
    <p:sldId id="282" r:id="rId41"/>
    <p:sldId id="328" r:id="rId42"/>
    <p:sldId id="327" r:id="rId43"/>
    <p:sldId id="284" r:id="rId44"/>
  </p:sldIdLst>
  <p:sldSz cx="9144000" cy="5143500" type="screen16x9"/>
  <p:notesSz cx="6858000" cy="9144000"/>
  <p:embeddedFontLst>
    <p:embeddedFont>
      <p:font typeface="Barlow Bold" panose="020B0604020202020204" charset="0"/>
      <p:regular r:id="rId46"/>
    </p:embeddedFont>
    <p:embeddedFont>
      <p:font typeface="Century Gothic" panose="020B0502020202020204" pitchFamily="34" charset="0"/>
      <p:regular r:id="rId47"/>
      <p:bold r:id="rId48"/>
      <p:italic r:id="rId49"/>
      <p:boldItalic r:id="rId50"/>
    </p:embeddedFont>
    <p:embeddedFont>
      <p:font typeface="Inter" panose="020B0604020202020204" charset="0"/>
      <p:regular r:id="rId51"/>
      <p:bold r:id="rId52"/>
      <p:italic r:id="rId53"/>
      <p:boldItalic r:id="rId54"/>
    </p:embeddedFont>
    <p:embeddedFont>
      <p:font typeface="Inter Light" panose="020B0604020202020204" charset="0"/>
      <p:regular r:id="rId55"/>
      <p:bold r:id="rId56"/>
      <p:italic r:id="rId57"/>
      <p:boldItalic r:id="rId58"/>
    </p:embeddedFont>
    <p:embeddedFont>
      <p:font typeface="Lora" pitchFamily="2" charset="0"/>
      <p:regular r:id="rId59"/>
      <p:bold r:id="rId60"/>
      <p:italic r:id="rId61"/>
      <p:boldItalic r:id="rId62"/>
    </p:embeddedFont>
    <p:embeddedFont>
      <p:font typeface="Montserrat" panose="00000500000000000000" pitchFamily="2" charset="0"/>
      <p:regular r:id="rId63"/>
      <p:bold r:id="rId64"/>
      <p:italic r:id="rId65"/>
      <p:boldItalic r:id="rId66"/>
    </p:embeddedFont>
    <p:embeddedFont>
      <p:font typeface="Montserrat Black" panose="00000A00000000000000" pitchFamily="2" charset="0"/>
      <p:bold r:id="rId67"/>
      <p:boldItalic r:id="rId68"/>
    </p:embeddedFont>
    <p:embeddedFont>
      <p:font typeface="Montserrat Bold" panose="00000800000000000000" charset="0"/>
      <p:regular r:id="rId69"/>
      <p:bold r:id="rId70"/>
    </p:embeddedFont>
    <p:embeddedFont>
      <p:font typeface="Montserrat Light" panose="00000400000000000000" pitchFamily="2" charset="0"/>
      <p:regular r:id="rId71"/>
      <p:bold r:id="rId72"/>
      <p:italic r:id="rId73"/>
      <p:boldItalic r:id="rId74"/>
    </p:embeddedFont>
    <p:embeddedFont>
      <p:font typeface="Montserrat Medium" panose="00000600000000000000" pitchFamily="2" charset="0"/>
      <p:regular r:id="rId75"/>
      <p:bold r:id="rId76"/>
      <p:italic r:id="rId77"/>
      <p:boldItalic r:id="rId78"/>
    </p:embeddedFont>
    <p:embeddedFont>
      <p:font typeface="Montserrat SemiBold" panose="00000700000000000000" pitchFamily="2" charset="0"/>
      <p:regular r:id="rId79"/>
      <p:bold r:id="rId80"/>
      <p:italic r:id="rId81"/>
      <p:boldItalic r:id="rId82"/>
    </p:embeddedFont>
    <p:embeddedFont>
      <p:font typeface="Oswald" panose="00000500000000000000" pitchFamily="2" charset="0"/>
      <p:regular r:id="rId83"/>
      <p:bold r:id="rId84"/>
    </p:embeddedFont>
    <p:embeddedFont>
      <p:font typeface="Roboto" panose="02000000000000000000" pitchFamily="2"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8C064A-7C06-17B8-3BEE-F54435D2F4E1}" name="Russell Watkins" initials="RW" userId="S::rwatkins@tfri.ca::9211a754-dcc5-42e8-918c-e254235a0fd1" providerId="AD"/>
  <p188:author id="{E4B86473-E609-1F26-887B-D07D75D97C0E}" name="Ashley Girgis" initials="AG" userId="S::agirgis@tfri.ca::e3ddb7cd-a138-4a1c-9745-8398dad74dea" providerId="AD"/>
  <p188:author id="{5A4902A7-A968-2400-58B0-12B018B564D9}" name="Amanda Maxwell" initials="AM" userId="S::amaxwell@tfri.ca::b7e83f63-d995-43be-91da-dff2493584b8" providerId="AD"/>
  <p188:author id="{612C6FFA-A2A2-6589-07D1-354A537AB244}" name="spoulin@mtl.meplus.com" initials="" userId="0c675f5004063ef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B49"/>
    <a:srgbClr val="00B2CF"/>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E010C-B011-46DF-AD05-B8B1914F3780}">
  <a:tblStyle styleId="{262E010C-B011-46DF-AD05-B8B1914F37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84" Type="http://schemas.openxmlformats.org/officeDocument/2006/relationships/font" Target="fonts/font39.fntdata"/><Relationship Id="rId89" Type="http://schemas.openxmlformats.org/officeDocument/2006/relationships/presProps" Target="presProps.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font" Target="fonts/font29.fntdata"/><Relationship Id="rId79" Type="http://schemas.openxmlformats.org/officeDocument/2006/relationships/font" Target="fonts/font34.fntdata"/><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font" Target="fonts/font3.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Master" Target="slideMasters/slideMaster5.xml"/><Relationship Id="rId51" Type="http://schemas.openxmlformats.org/officeDocument/2006/relationships/font" Target="fonts/font6.fntdata"/><Relationship Id="rId72" Type="http://schemas.openxmlformats.org/officeDocument/2006/relationships/font" Target="fonts/font27.fntdata"/><Relationship Id="rId80" Type="http://schemas.openxmlformats.org/officeDocument/2006/relationships/font" Target="fonts/font35.fntdata"/><Relationship Id="rId85" Type="http://schemas.openxmlformats.org/officeDocument/2006/relationships/font" Target="fonts/font40.fntdata"/><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83" Type="http://schemas.openxmlformats.org/officeDocument/2006/relationships/font" Target="fonts/font38.fntdata"/><Relationship Id="rId88" Type="http://schemas.openxmlformats.org/officeDocument/2006/relationships/font" Target="fonts/font43.fntdata"/><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font" Target="fonts/font33.fntdata"/><Relationship Id="rId81" Type="http://schemas.openxmlformats.org/officeDocument/2006/relationships/font" Target="fonts/font36.fntdata"/><Relationship Id="rId86" Type="http://schemas.openxmlformats.org/officeDocument/2006/relationships/font" Target="fonts/font41.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font" Target="fonts/font31.fntdata"/><Relationship Id="rId7" Type="http://schemas.openxmlformats.org/officeDocument/2006/relationships/slideMaster" Target="slideMasters/slideMaster4.xml"/><Relationship Id="rId71" Type="http://schemas.openxmlformats.org/officeDocument/2006/relationships/font" Target="fonts/font26.fntdata"/><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notesMaster" Target="notesMasters/notesMaster1.xml"/><Relationship Id="rId66" Type="http://schemas.openxmlformats.org/officeDocument/2006/relationships/font" Target="fonts/font21.fntdata"/><Relationship Id="rId87" Type="http://schemas.openxmlformats.org/officeDocument/2006/relationships/font" Target="fonts/font42.fntdata"/><Relationship Id="rId61" Type="http://schemas.openxmlformats.org/officeDocument/2006/relationships/font" Target="fonts/font16.fntdata"/><Relationship Id="rId82" Type="http://schemas.openxmlformats.org/officeDocument/2006/relationships/font" Target="fonts/font37.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font" Target="fonts/font11.fntdata"/><Relationship Id="rId77" Type="http://schemas.openxmlformats.org/officeDocument/2006/relationships/font" Target="fonts/font32.fntdata"/></Relationships>
</file>

<file path=ppt/comments/modernComment_116_0.xml><?xml version="1.0" encoding="utf-8"?>
<p188:cmLst xmlns:a="http://schemas.openxmlformats.org/drawingml/2006/main" xmlns:r="http://schemas.openxmlformats.org/officeDocument/2006/relationships" xmlns:p188="http://schemas.microsoft.com/office/powerpoint/2018/8/main">
  <p188:cm id="{80DA8207-9B7E-4641-BD46-7904E80D0BA5}" authorId="{E4B86473-E609-1F26-887B-D07D75D97C0E}" created="2025-04-30T20:08:45.457">
    <ac:deMkLst xmlns:ac="http://schemas.microsoft.com/office/drawing/2013/main/command">
      <pc:docMk xmlns:pc="http://schemas.microsoft.com/office/powerpoint/2013/main/command"/>
      <pc:sldMk xmlns:pc="http://schemas.microsoft.com/office/powerpoint/2013/main/command" cId="0" sldId="278"/>
      <ac:spMk id="732" creationId="{00000000-0000-0000-0000-000000000000}"/>
    </ac:deMkLst>
    <p188:txBody>
      <a:bodyPr/>
      <a:lstStyle/>
      <a:p>
        <a:r>
          <a:rPr lang="en-CA"/>
          <a:t>Pages 3-7 can support French translation - https://www.dhdp.ca/docs/default-source/digital-health-innovation-fund/1_dhdp-rfa---digital-health-innovation-fund_fr.pdf?sfvrsn=83d7c5b4_2</a:t>
        </a:r>
      </a:p>
    </p188:txBody>
  </p188:cm>
</p188:cmLst>
</file>

<file path=ppt/comments/modernComment_148_22BEB070.xml><?xml version="1.0" encoding="utf-8"?>
<p188:cmLst xmlns:a="http://schemas.openxmlformats.org/drawingml/2006/main" xmlns:r="http://schemas.openxmlformats.org/officeDocument/2006/relationships" xmlns:p188="http://schemas.microsoft.com/office/powerpoint/2018/8/main">
  <p188:cm id="{08776237-EA7E-4C73-B97E-A79227F9B566}" authorId="{5F8C064A-7C06-17B8-3BEE-F54435D2F4E1}" status="resolved" created="2025-04-30T17:58:03.099" complete="100000">
    <pc:sldMkLst xmlns:pc="http://schemas.microsoft.com/office/powerpoint/2013/main/command">
      <pc:docMk/>
      <pc:sldMk cId="582922352" sldId="328"/>
    </pc:sldMkLst>
    <p188:replyLst>
      <p188:reply id="{CC217368-2288-4BD1-B5E2-CC77D9F903A4}" authorId="{E4B86473-E609-1F26-887B-D07D75D97C0E}" created="2025-04-30T18:15:36.131">
        <p188:txBody>
          <a:bodyPr/>
          <a:lstStyle/>
          <a:p>
            <a:r>
              <a:rPr lang="en-US"/>
              <a:t>The agreement is only meant to be a formality so I don't believe there are commitments that require time/effort but it's a good callout - I'll look into the last version of the membership agreement that I have on file! I assume we might be asked about if there is a cost which I am not sure how to answer at this stage
[@Gordon Schwark] [@Jorge Ligason] </a:t>
            </a:r>
          </a:p>
        </p188:txBody>
      </p188:reply>
      <p188:reply id="{F9078866-3B4D-40D6-BAB6-74798614DE8D}" authorId="{E4B86473-E609-1F26-887B-D07D75D97C0E}" created="2025-04-30T20:33:27.427">
        <p188:txBody>
          <a:bodyPr/>
          <a:lstStyle/>
          <a:p>
            <a:r>
              <a:rPr lang="en-CA"/>
              <a:t>Resolving for now and will say verbally</a:t>
            </a:r>
          </a:p>
        </p188:txBody>
      </p188:reply>
    </p188:replyLst>
    <p188:txBody>
      <a:bodyPr/>
      <a:lstStyle/>
      <a:p>
        <a:r>
          <a:rPr lang="en-US"/>
          <a:t>I couldn't see a summary anywhere of what commitments are involved in signing on to DHDP as a member - this seems like something potential stakeholders would want to know. Even just a three point precis of the main items somewhere?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tnobi.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ntegrate.a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3b6ba2b7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SzPts val="1600"/>
              <a:buNone/>
            </a:pPr>
            <a:endParaRPr lang="en-US" sz="1600"/>
          </a:p>
        </p:txBody>
      </p:sp>
      <p:sp>
        <p:nvSpPr>
          <p:cNvPr id="543" name="Google Shape;543;g33b6ba2b7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167798718e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a:t>But it’s not just a quick fix. There are challenges with</a:t>
            </a:r>
            <a:endParaRPr sz="1500"/>
          </a:p>
          <a:p>
            <a:pPr marL="457200" lvl="0" indent="-323850" algn="l" rtl="0">
              <a:spcBef>
                <a:spcPts val="0"/>
              </a:spcBef>
              <a:spcAft>
                <a:spcPts val="0"/>
              </a:spcAft>
              <a:buSzPts val="1500"/>
              <a:buChar char="-"/>
            </a:pPr>
            <a:r>
              <a:rPr lang="en-US" sz="1500"/>
              <a:t>[READ]</a:t>
            </a:r>
            <a:endParaRPr sz="1500"/>
          </a:p>
          <a:p>
            <a:pPr marL="457200" lvl="0" indent="-323850" algn="l" rtl="0">
              <a:spcBef>
                <a:spcPts val="0"/>
              </a:spcBef>
              <a:spcAft>
                <a:spcPts val="0"/>
              </a:spcAft>
              <a:buSzPts val="1500"/>
              <a:buChar char="-"/>
            </a:pPr>
            <a:r>
              <a:rPr lang="en-US" sz="1500">
                <a:solidFill>
                  <a:schemeClr val="dk1"/>
                </a:solidFill>
              </a:rPr>
              <a:t>The lack of user friendly technology and training causing  [ READ] ….</a:t>
            </a:r>
            <a:endParaRPr sz="1500">
              <a:solidFill>
                <a:schemeClr val="dk1"/>
              </a:solidFill>
            </a:endParaRPr>
          </a:p>
          <a:p>
            <a:pPr marL="457200" lvl="0" indent="-323850" algn="l" rtl="0">
              <a:spcBef>
                <a:spcPts val="0"/>
              </a:spcBef>
              <a:spcAft>
                <a:spcPts val="0"/>
              </a:spcAft>
              <a:buClr>
                <a:schemeClr val="dk1"/>
              </a:buClr>
              <a:buSzPts val="1500"/>
              <a:buChar char="-"/>
            </a:pPr>
            <a:r>
              <a:rPr lang="en-US" sz="1500">
                <a:solidFill>
                  <a:schemeClr val="dk1"/>
                </a:solidFill>
              </a:rPr>
              <a:t>Patients data privacy and liabilities   </a:t>
            </a:r>
            <a:endParaRPr sz="1500">
              <a:solidFill>
                <a:schemeClr val="dk1"/>
              </a:solidFill>
            </a:endParaRPr>
          </a:p>
        </p:txBody>
      </p:sp>
      <p:sp>
        <p:nvSpPr>
          <p:cNvPr id="624" name="Google Shape;624;g3167798718e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45b0e69328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345b0e69328_1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5250" lvl="0" indent="0" algn="l" rtl="0">
              <a:lnSpc>
                <a:spcPct val="115000"/>
              </a:lnSpc>
              <a:spcBef>
                <a:spcPts val="0"/>
              </a:spcBef>
              <a:spcAft>
                <a:spcPts val="0"/>
              </a:spcAft>
              <a:buClr>
                <a:schemeClr val="dk1"/>
              </a:buClr>
              <a:buSzPts val="2100"/>
              <a:buNone/>
            </a:pPr>
            <a:r>
              <a:rPr lang="en-US" sz="1700">
                <a:solidFill>
                  <a:schemeClr val="dk1"/>
                </a:solidFill>
                <a:latin typeface="Calibri"/>
                <a:ea typeface="Calibri"/>
                <a:cs typeface="Calibri"/>
                <a:sym typeface="Calibri"/>
              </a:rPr>
              <a:t>The value of DHDP is derived from its ability to foster a network effect in which it enables innovative collaborations by [Read slide]</a:t>
            </a:r>
            <a:endParaRPr lang="en-US" sz="1700">
              <a:solidFill>
                <a:schemeClr val="dk1"/>
              </a:solidFill>
              <a:latin typeface="Calibri"/>
              <a:ea typeface="Calibri"/>
              <a:cs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167798718e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g3167798718e_1_149: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None/>
            </a:pPr>
            <a:r>
              <a:rPr lang="en-US" sz="1400"/>
              <a:t>So evidently, data - and more specifically big data that is made of rich and diverse patient data is powerful….</a:t>
            </a:r>
            <a:endParaRPr sz="1400"/>
          </a:p>
          <a:p>
            <a:pPr marL="0" lvl="0" indent="0" algn="l" rtl="0">
              <a:lnSpc>
                <a:spcPct val="100000"/>
              </a:lnSpc>
              <a:spcBef>
                <a:spcPts val="0"/>
              </a:spcBef>
              <a:spcAft>
                <a:spcPts val="0"/>
              </a:spcAft>
              <a:buNone/>
            </a:pPr>
            <a:r>
              <a:rPr lang="en-US" sz="1400"/>
              <a:t>Access to data, at it’s most ideal state, would look like the right info being provided to decision-makers like clinicians or even patients themselves at the right time to prevent adverse events like a health complication, incorrect diagnosis, or poor treatment trajectory</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And so with this data harvested by EHRs and other electronic data capture systems, we also see rapid advancements in AI in more recent years pushing for more access to data that help build accurate and robust AI models that can be integrated into clinical workflows.</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endParaRPr lang="en-US" sz="1400"/>
          </a:p>
          <a:p>
            <a:pPr marL="457200" lvl="0" indent="-317500" algn="l" rtl="0">
              <a:spcBef>
                <a:spcPts val="0"/>
              </a:spcBef>
              <a:spcAft>
                <a:spcPts val="0"/>
              </a:spcAft>
              <a:buSzPts val="1400"/>
              <a:buChar char="-"/>
            </a:pPr>
            <a:r>
              <a:rPr lang="en-US" sz="1400">
                <a:solidFill>
                  <a:schemeClr val="dk1"/>
                </a:solidFill>
              </a:rPr>
              <a:t>Now interoperability is critical for collaborative precision medicine because following a patient throughout their journey and knowing their history can be lifesaving at the point of care and it can also allow us to scale access to data so researchers, clinicians, data scientists, etc. can collaborate on R&amp;D&amp;I precision medicine technologies (ex. AI) to improve outcomes for a specific cohort of patients</a:t>
            </a:r>
            <a:endParaRPr sz="1400">
              <a:solidFill>
                <a:schemeClr val="dk1"/>
              </a:solidFill>
            </a:endParaRPr>
          </a:p>
          <a:p>
            <a:pPr marL="45720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SzPts val="1400"/>
              <a:buChar char="-"/>
            </a:pPr>
            <a:r>
              <a:rPr lang="en-US" sz="1400">
                <a:solidFill>
                  <a:schemeClr val="dk1"/>
                </a:solidFill>
              </a:rPr>
              <a:t>Overall, [READ]</a:t>
            </a:r>
            <a:endParaRPr sz="1400">
              <a:solidFill>
                <a:schemeClr val="dk1"/>
              </a:solidFill>
            </a:endParaRPr>
          </a:p>
          <a:p>
            <a:pPr marL="45720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US" sz="1400">
                <a:solidFill>
                  <a:schemeClr val="dk1"/>
                </a:solidFill>
              </a:rPr>
              <a:t>This being said, one of the greatest challenges with interoperability is moving away from technology that creates data silos and toward technology that was designed with a privacy first, interoperable approach that supports the sharing of diverse data. I’ve seen first hand how hospitals within the same hospital network cannot share data despite using the same systems.</a:t>
            </a:r>
            <a:endParaRPr sz="1400">
              <a:solidFill>
                <a:schemeClr val="dk1"/>
              </a:solidFill>
            </a:endParaRPr>
          </a:p>
          <a:p>
            <a:pPr marL="457200" lvl="0" indent="-317500" algn="l" rtl="0">
              <a:spcBef>
                <a:spcPts val="0"/>
              </a:spcBef>
              <a:spcAft>
                <a:spcPts val="0"/>
              </a:spcAft>
              <a:buClr>
                <a:schemeClr val="dk1"/>
              </a:buClr>
              <a:buSzPts val="1400"/>
              <a:buChar char="-"/>
            </a:pPr>
            <a:r>
              <a:rPr lang="en-US" sz="1400">
                <a:solidFill>
                  <a:schemeClr val="dk1"/>
                </a:solidFill>
              </a:rPr>
              <a:t>It’s not to say this technology is easy to develop because teams have been working on HL7 FHIR’s standard and other ontologies for some time, but it’s a critical type of technology in healthcare today because of the power of big data for collaborate research and discovery within precision medicine.</a:t>
            </a:r>
            <a:endParaRPr sz="1400">
              <a:solidFill>
                <a:schemeClr val="dk1"/>
              </a:solidFill>
            </a:endParaRPr>
          </a:p>
          <a:p>
            <a:pPr marL="457200" lvl="0" indent="-317500" algn="l" rtl="0">
              <a:spcBef>
                <a:spcPts val="0"/>
              </a:spcBef>
              <a:spcAft>
                <a:spcPts val="0"/>
              </a:spcAft>
              <a:buClr>
                <a:schemeClr val="dk1"/>
              </a:buClr>
              <a:buSzPts val="1400"/>
              <a:buChar char="-"/>
            </a:pPr>
            <a:r>
              <a:rPr lang="en-US" sz="1400">
                <a:solidFill>
                  <a:schemeClr val="dk1"/>
                </a:solidFill>
              </a:rPr>
              <a:t>Unfortunately, I can personally say that there’s a great deal of hype on AI but perhaps my personal opinion would be that there is not enough focus on the innovative technologies that allow us to foster the big data for powerful AI models.</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345b0e69328_4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2000"/>
              <a:t>Thanks Jim. Now I’ll go into a few slides on DHDP’s technical framework.</a:t>
            </a:r>
            <a:endParaRPr lang="en-CA" sz="2000"/>
          </a:p>
        </p:txBody>
      </p:sp>
      <p:sp>
        <p:nvSpPr>
          <p:cNvPr id="671" name="Google Shape;671;g345b0e69328_4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At it's core, DHDP as a technology / privacy-first data sharing Platform, is being designed to allow users to Discover, Prepare, and Analyze. Discover data relevant to their research, Prepare data under governance controls, and Analyze with data science and ML use cases.</a:t>
            </a:r>
          </a:p>
          <a:p>
            <a:pPr marL="158750" indent="0">
              <a:buNone/>
            </a:pPr>
            <a:endParaRPr lang="en-US"/>
          </a:p>
          <a:p>
            <a:pPr marL="158750" indent="0">
              <a:buNone/>
            </a:pPr>
            <a:r>
              <a:rPr lang="en-US"/>
              <a:t>The DHDP adopts a privacy-by-design approach through federated distribution of data, the enabling of privacy-enhancing technologies like federated learning, compliance with industry standards, and by providing data providers with a technological parameters that allow them to set various levels of access, for example, user-based or time-bound access.</a:t>
            </a:r>
          </a:p>
          <a:p>
            <a:pPr marL="158750" indent="0">
              <a:buNone/>
            </a:pPr>
            <a:endParaRPr lang="en-US"/>
          </a:p>
          <a:p>
            <a:pPr marL="158750" indent="0">
              <a:buNone/>
            </a:pPr>
            <a:r>
              <a:rPr lang="en-US"/>
              <a:t>We also guide our strategic approach with best practices and namely the OMOP common data model, which I will briefly go over in a couple slides, and FAIR principles. FAIR stands for making data Findable, Accessible, Interoperable, and Reusable which is exactly what DHDP is seeking to accomplish by making data more accessible, traceable, and re-usable for computational analysis</a:t>
            </a:r>
          </a:p>
        </p:txBody>
      </p:sp>
    </p:spTree>
    <p:extLst>
      <p:ext uri="{BB962C8B-B14F-4D97-AF65-F5344CB8AC3E}">
        <p14:creationId xmlns:p14="http://schemas.microsoft.com/office/powerpoint/2010/main" val="304034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45b0e69328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45b0e69328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45b0e69328_3_199:notes"/>
          <p:cNvSpPr txBox="1">
            <a:spLocks noGrp="1"/>
          </p:cNvSpPr>
          <p:nvPr>
            <p:ph type="body" idx="1"/>
          </p:nvPr>
        </p:nvSpPr>
        <p:spPr>
          <a:xfrm>
            <a:off x="685800" y="4400550"/>
            <a:ext cx="5486283" cy="36005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dirty="0"/>
              <a:t>And for anyone who may be unfamiliar, federated learning is essentially machine learning across these decentralized nodes to preserve the privacy of data by keeping it local at each site. </a:t>
            </a:r>
            <a:endParaRPr sz="1400" b="1" dirty="0"/>
          </a:p>
        </p:txBody>
      </p:sp>
      <p:sp>
        <p:nvSpPr>
          <p:cNvPr id="691" name="Google Shape;691;g345b0e69328_3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a:extLst>
            <a:ext uri="{FF2B5EF4-FFF2-40B4-BE49-F238E27FC236}">
              <a16:creationId xmlns:a16="http://schemas.microsoft.com/office/drawing/2014/main" id="{486E2197-3305-A28A-901D-89D6B8CBA0A8}"/>
            </a:ext>
          </a:extLst>
        </p:cNvPr>
        <p:cNvGrpSpPr/>
        <p:nvPr/>
      </p:nvGrpSpPr>
      <p:grpSpPr>
        <a:xfrm>
          <a:off x="0" y="0"/>
          <a:ext cx="0" cy="0"/>
          <a:chOff x="0" y="0"/>
          <a:chExt cx="0" cy="0"/>
        </a:xfrm>
      </p:grpSpPr>
      <p:sp>
        <p:nvSpPr>
          <p:cNvPr id="675" name="Google Shape;675;g345b0e69328_4_23:notes">
            <a:extLst>
              <a:ext uri="{FF2B5EF4-FFF2-40B4-BE49-F238E27FC236}">
                <a16:creationId xmlns:a16="http://schemas.microsoft.com/office/drawing/2014/main" id="{AE6FA6F8-7D3D-92EA-45FC-9599FF282A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45b0e69328_4_23:notes">
            <a:extLst>
              <a:ext uri="{FF2B5EF4-FFF2-40B4-BE49-F238E27FC236}">
                <a16:creationId xmlns:a16="http://schemas.microsoft.com/office/drawing/2014/main" id="{F7DE18E1-C94F-F117-9544-D11C9F1B52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In terms of the DHDP's Data ecosystem, we have selected OMOP as an international data standard that the DHDP </a:t>
            </a:r>
            <a:r>
              <a:rPr lang="en-US" sz="1100"/>
              <a:t>will employ to </a:t>
            </a:r>
            <a:r>
              <a:rPr lang="en-US" sz="1100">
                <a:solidFill>
                  <a:srgbClr val="0A3B48"/>
                </a:solidFill>
                <a:latin typeface="Montserrat Medium"/>
                <a:ea typeface="Montserrat Medium"/>
                <a:cs typeface="Montserrat Medium"/>
                <a:sym typeface="Montserrat Medium"/>
              </a:rPr>
              <a:t>support diverse types of data and build a system that ‘speaks the same language’ such as by standardizing vocabularies used across clinical domains (e.g., Disease codes). </a:t>
            </a:r>
          </a:p>
          <a:p>
            <a:pPr marL="0" indent="0">
              <a:buNone/>
            </a:pPr>
            <a:endParaRPr lang="en-US" sz="1100">
              <a:solidFill>
                <a:srgbClr val="0A3B48"/>
              </a:solidFill>
              <a:latin typeface="Montserrat Medium"/>
              <a:sym typeface="Montserrat Medium"/>
            </a:endParaRPr>
          </a:p>
          <a:p>
            <a:pPr marL="0" indent="0">
              <a:buNone/>
            </a:pPr>
            <a:r>
              <a:rPr lang="en-US" sz="1100">
                <a:solidFill>
                  <a:srgbClr val="0A3B48"/>
                </a:solidFill>
                <a:latin typeface="Montserrat Medium"/>
                <a:sym typeface="Montserrat Medium"/>
              </a:rPr>
              <a:t>Our DHDP Data Roadmap prioritizes multi-modal data, starting with clinical data (such as EHR or EMR data) as well as genomic and imaging data. The reasoning for this is because these are widely used types of data that drive cancer and neuroscience research, though DHDP is disease agnostic and so we do also encourage other disease areas that benefit from these types of data to further explore the DHIF opportunity.</a:t>
            </a:r>
            <a:endParaRPr lang="en-US"/>
          </a:p>
        </p:txBody>
      </p:sp>
    </p:spTree>
    <p:extLst>
      <p:ext uri="{BB962C8B-B14F-4D97-AF65-F5344CB8AC3E}">
        <p14:creationId xmlns:p14="http://schemas.microsoft.com/office/powerpoint/2010/main" val="81417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45b0e69328_3_353:notes"/>
          <p:cNvSpPr txBox="1">
            <a:spLocks noGrp="1"/>
          </p:cNvSpPr>
          <p:nvPr>
            <p:ph type="body" idx="1"/>
          </p:nvPr>
        </p:nvSpPr>
        <p:spPr>
          <a:xfrm>
            <a:off x="685800" y="4400551"/>
            <a:ext cx="5486400" cy="36004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t>To wrap this all up into a timeline that allows you to see </a:t>
            </a:r>
          </a:p>
          <a:p>
            <a:pPr marL="0" lvl="0" indent="0" algn="l" rtl="0">
              <a:spcBef>
                <a:spcPts val="0"/>
              </a:spcBef>
              <a:spcAft>
                <a:spcPts val="0"/>
              </a:spcAft>
              <a:buNone/>
            </a:pPr>
            <a:endParaRPr lang="en-US" sz="2400"/>
          </a:p>
          <a:p>
            <a:pPr marL="0" lvl="0" indent="0" algn="l" rtl="0">
              <a:spcBef>
                <a:spcPts val="0"/>
              </a:spcBef>
              <a:spcAft>
                <a:spcPts val="0"/>
              </a:spcAft>
              <a:buNone/>
            </a:pPr>
            <a:r>
              <a:rPr lang="en-US" sz="2400"/>
              <a:t>1</a:t>
            </a:r>
            <a:r>
              <a:rPr lang="en-US" sz="2400" baseline="30000"/>
              <a:t>st</a:t>
            </a:r>
            <a:r>
              <a:rPr lang="en-US" sz="2400"/>
              <a:t> from a technology standpoint – by referring to the grey blocks, here you can see that the Platform’s Minimum Viable Product has been developed. Over the spring and summer, we will deploy DHDP with OMOP implemented and continue user-informed software development.  A sandbox environment will become available for applicants to explore the Platform functionalities and workflows. . Go-Live of the fully tested and functional Platform, is scheduled for January 2026 around when projects would be selected for the DHIF. </a:t>
            </a:r>
          </a:p>
          <a:p>
            <a:pPr marL="0" lvl="0" indent="0" algn="l" rtl="0">
              <a:spcBef>
                <a:spcPts val="0"/>
              </a:spcBef>
              <a:spcAft>
                <a:spcPts val="0"/>
              </a:spcAft>
              <a:buNone/>
            </a:pPr>
            <a:endParaRPr lang="en-US" sz="2400"/>
          </a:p>
          <a:p>
            <a:pPr marL="0" lvl="0" indent="0" algn="l" rtl="0">
              <a:spcBef>
                <a:spcPts val="0"/>
              </a:spcBef>
              <a:spcAft>
                <a:spcPts val="0"/>
              </a:spcAft>
              <a:buNone/>
            </a:pPr>
            <a:r>
              <a:rPr lang="en-US" sz="2400"/>
              <a:t>We can see how this occurs in parallel with the DHIF RFA as we just launched the RFA and now are moving towards the next steps including the EOI, LOI, and full application submission prior to the project review committee’s selection of projects </a:t>
            </a:r>
          </a:p>
        </p:txBody>
      </p:sp>
      <p:sp>
        <p:nvSpPr>
          <p:cNvPr id="703" name="Google Shape;703;g345b0e69328_3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And all of this information can be found on dhdp.ca if you just hover over the funding opportunities tab and click “DHIF” this webpage . The link is also pasted on this slide. I would recommend bookmarking this page and revisiting it to stay in the know.</a:t>
            </a:r>
            <a:endParaRPr lang="en-CA"/>
          </a:p>
        </p:txBody>
      </p:sp>
    </p:spTree>
    <p:extLst>
      <p:ext uri="{BB962C8B-B14F-4D97-AF65-F5344CB8AC3E}">
        <p14:creationId xmlns:p14="http://schemas.microsoft.com/office/powerpoint/2010/main" val="230664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Just a quick note — this webinar is being recorded and will be published online at dhdp.ca under …. </a:t>
            </a:r>
          </a:p>
          <a:p>
            <a:pPr>
              <a:buNone/>
            </a:pPr>
            <a:endParaRPr lang="en-US"/>
          </a:p>
          <a:p>
            <a:pPr>
              <a:buNone/>
            </a:pPr>
            <a:r>
              <a:rPr lang="en-US"/>
              <a:t>Since we've disabled cameras and microphones today, only the webinar and Q&amp;A chat will be captured. </a:t>
            </a:r>
          </a:p>
        </p:txBody>
      </p:sp>
    </p:spTree>
    <p:extLst>
      <p:ext uri="{BB962C8B-B14F-4D97-AF65-F5344CB8AC3E}">
        <p14:creationId xmlns:p14="http://schemas.microsoft.com/office/powerpoint/2010/main" val="2087889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page includes application documents which cover all the information I will go over for project eligibility, the funding opportunity, and next steps.</a:t>
            </a:r>
          </a:p>
          <a:p>
            <a:r>
              <a:rPr lang="en-US"/>
              <a:t>Whereas the supporting documents covers more of the data and technology-focused material</a:t>
            </a:r>
            <a:endParaRPr lang="en-CA"/>
          </a:p>
        </p:txBody>
      </p:sp>
    </p:spTree>
    <p:extLst>
      <p:ext uri="{BB962C8B-B14F-4D97-AF65-F5344CB8AC3E}">
        <p14:creationId xmlns:p14="http://schemas.microsoft.com/office/powerpoint/2010/main" val="294547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45b0e69328_4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Now I will give a brief overview of DHIF inaugural RFA before opening the floor to Q&amp;a</a:t>
            </a:r>
            <a:endParaRPr sz="1400"/>
          </a:p>
        </p:txBody>
      </p:sp>
      <p:sp>
        <p:nvSpPr>
          <p:cNvPr id="730" name="Google Shape;730;g345b0e69328_4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33b6ba2b7ed_4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33b6ba2b7ed_4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0" i="0">
                <a:solidFill>
                  <a:srgbClr val="00434F"/>
                </a:solidFill>
                <a:effectLst/>
                <a:latin typeface="Montserrat" panose="00000500000000000000" pitchFamily="2" charset="0"/>
              </a:rPr>
              <a:t>The purpose of this opportunity is to support the development of research programs through their use of the Platform. And [ READ ] </a:t>
            </a:r>
          </a:p>
          <a:p>
            <a:pPr marL="0" lvl="0" indent="0" algn="l" rtl="0">
              <a:spcBef>
                <a:spcPts val="0"/>
              </a:spcBef>
              <a:spcAft>
                <a:spcPts val="0"/>
              </a:spcAft>
              <a:buClr>
                <a:schemeClr val="dk1"/>
              </a:buClr>
              <a:buSzPts val="1200"/>
              <a:buFont typeface="Calibri"/>
              <a:buNone/>
            </a:pPr>
            <a:endParaRPr lang="en-US" b="0" i="0">
              <a:solidFill>
                <a:srgbClr val="00434F"/>
              </a:solidFill>
              <a:effectLst/>
              <a:latin typeface="Montserrat" panose="00000500000000000000" pitchFamily="2" charset="0"/>
            </a:endParaRPr>
          </a:p>
          <a:p>
            <a:pPr marL="0" lvl="0" indent="0" algn="l" rtl="0">
              <a:spcBef>
                <a:spcPts val="0"/>
              </a:spcBef>
              <a:spcAft>
                <a:spcPts val="0"/>
              </a:spcAft>
              <a:buClr>
                <a:schemeClr val="dk1"/>
              </a:buClr>
              <a:buSzPts val="1200"/>
              <a:buFont typeface="Calibri"/>
              <a:buNone/>
            </a:pPr>
            <a:r>
              <a:rPr lang="en-US" b="0" i="0">
                <a:solidFill>
                  <a:srgbClr val="00434F"/>
                </a:solidFill>
                <a:effectLst/>
                <a:latin typeface="Montserrat" panose="00000500000000000000" pitchFamily="2" charset="0"/>
              </a:rPr>
              <a:t>As I previously mentioned, while the research focus [READ]</a:t>
            </a:r>
          </a:p>
          <a:p>
            <a:pPr marL="0" lvl="0" indent="0" algn="l" rtl="0">
              <a:spcBef>
                <a:spcPts val="0"/>
              </a:spcBef>
              <a:spcAft>
                <a:spcPts val="0"/>
              </a:spcAft>
              <a:buClr>
                <a:schemeClr val="dk1"/>
              </a:buClr>
              <a:buSzPts val="1200"/>
              <a:buFont typeface="Calibri"/>
              <a:buNone/>
            </a:pPr>
            <a:endParaRPr lang="en-US" b="0" i="0">
              <a:solidFill>
                <a:srgbClr val="00434F"/>
              </a:solidFill>
              <a:effectLst/>
              <a:latin typeface="Montserrat" panose="00000500000000000000" pitchFamily="2" charset="0"/>
            </a:endParaRPr>
          </a:p>
          <a:p>
            <a:pPr marL="0" lvl="0" indent="0" algn="l" rtl="0">
              <a:spcBef>
                <a:spcPts val="0"/>
              </a:spcBef>
              <a:spcAft>
                <a:spcPts val="0"/>
              </a:spcAft>
              <a:buClr>
                <a:schemeClr val="dk1"/>
              </a:buClr>
              <a:buSzPts val="1200"/>
              <a:buFont typeface="Calibri"/>
              <a:buNone/>
            </a:pPr>
            <a:r>
              <a:rPr lang="en-US" b="0" i="0">
                <a:solidFill>
                  <a:srgbClr val="00434F"/>
                </a:solidFill>
                <a:effectLst/>
                <a:latin typeface="Montserrat" panose="00000500000000000000" pitchFamily="2" charset="0"/>
              </a:rPr>
              <a:t>And there is a priority toward stimulating collaboration among SMEs while [READ]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45b0e69328_3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g345b0e69328_3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0">
                <a:solidFill>
                  <a:srgbClr val="00434F"/>
                </a:solidFill>
                <a:latin typeface="Montserrat"/>
                <a:ea typeface="Montserrat"/>
                <a:cs typeface="Montserrat"/>
                <a:sym typeface="Montserrat"/>
              </a:rPr>
              <a:t>At minimum, project teams are required to be composed of representatives from 2 SMEs …. </a:t>
            </a:r>
          </a:p>
          <a:p>
            <a:pPr marL="0" lvl="0" indent="0" algn="l" rtl="0">
              <a:lnSpc>
                <a:spcPct val="115000"/>
              </a:lnSpc>
              <a:spcBef>
                <a:spcPts val="0"/>
              </a:spcBef>
              <a:spcAft>
                <a:spcPts val="0"/>
              </a:spcAft>
              <a:buClr>
                <a:schemeClr val="dk1"/>
              </a:buClr>
              <a:buSzPts val="1100"/>
              <a:buFont typeface="Arial"/>
              <a:buNone/>
            </a:pPr>
            <a:endParaRPr lang="en-US" sz="1300" b="1">
              <a:solidFill>
                <a:srgbClr val="00434F"/>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300" b="0">
                <a:solidFill>
                  <a:srgbClr val="00434F"/>
                </a:solidFill>
                <a:latin typeface="Montserrat"/>
                <a:ea typeface="Montserrat"/>
                <a:cs typeface="Montserrat"/>
                <a:sym typeface="Montserrat"/>
              </a:rPr>
              <a:t>[READ]</a:t>
            </a:r>
          </a:p>
          <a:p>
            <a:pPr marL="0" lvl="0" indent="0" algn="l" rtl="0">
              <a:lnSpc>
                <a:spcPct val="115000"/>
              </a:lnSpc>
              <a:spcBef>
                <a:spcPts val="0"/>
              </a:spcBef>
              <a:spcAft>
                <a:spcPts val="0"/>
              </a:spcAft>
              <a:buClr>
                <a:schemeClr val="dk1"/>
              </a:buClr>
              <a:buSzPts val="1100"/>
              <a:buFont typeface="Arial"/>
              <a:buNone/>
            </a:pPr>
            <a:endParaRPr lang="en-US" sz="1300" b="0">
              <a:solidFill>
                <a:srgbClr val="00434F"/>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lang="en-US" sz="1300" b="1">
              <a:solidFill>
                <a:srgbClr val="00434F"/>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lang="en-US" sz="1300" b="1">
              <a:solidFill>
                <a:srgbClr val="00434F"/>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300" b="1">
                <a:solidFill>
                  <a:srgbClr val="00434F"/>
                </a:solidFill>
                <a:latin typeface="Montserrat"/>
                <a:ea typeface="Montserrat"/>
                <a:cs typeface="Montserrat"/>
                <a:sym typeface="Montserrat"/>
              </a:rPr>
              <a:t>Ashley</a:t>
            </a:r>
            <a:endParaRPr sz="1300" b="1">
              <a:solidFill>
                <a:srgbClr val="00434F"/>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4000"/>
              <a:t>Note about project teams: *SMEs, data providers, and MNEs may participate in multiple proposed project teams. *The Platform equips data providers with a software toolkit to enable rules of engagement. No data is copied to DHDP. See pages 1 and 2 for details on the DHDP Data Ecosystem and Platform functionality. See educational resources for more information under the funding opportunities page. *Examples of data providers could include but are not limited to principal investigators, physicians, R&amp;D teams (industry, academic, not-for-profits, etc.) </a:t>
            </a:r>
          </a:p>
          <a:p>
            <a:pPr marL="0" lvl="0" indent="0" algn="l" rtl="0">
              <a:lnSpc>
                <a:spcPct val="115000"/>
              </a:lnSpc>
              <a:spcBef>
                <a:spcPts val="0"/>
              </a:spcBef>
              <a:spcAft>
                <a:spcPts val="0"/>
              </a:spcAft>
              <a:buClr>
                <a:schemeClr val="dk1"/>
              </a:buClr>
              <a:buSzPts val="1100"/>
              <a:buFont typeface="Arial"/>
              <a:buNone/>
            </a:pPr>
            <a:endParaRPr lang="en-US" sz="4000" b="1">
              <a:solidFill>
                <a:srgbClr val="00434F"/>
              </a:solidFill>
              <a:latin typeface="Montserrat"/>
              <a:ea typeface="Montserrat"/>
              <a:cs typeface="Montserrat"/>
              <a:sym typeface="Montserra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a:extLst>
            <a:ext uri="{FF2B5EF4-FFF2-40B4-BE49-F238E27FC236}">
              <a16:creationId xmlns:a16="http://schemas.microsoft.com/office/drawing/2014/main" id="{05EA3696-FC30-30C6-608F-9A3D7E47AA93}"/>
            </a:ext>
          </a:extLst>
        </p:cNvPr>
        <p:cNvGrpSpPr/>
        <p:nvPr/>
      </p:nvGrpSpPr>
      <p:grpSpPr>
        <a:xfrm>
          <a:off x="0" y="0"/>
          <a:ext cx="0" cy="0"/>
          <a:chOff x="0" y="0"/>
          <a:chExt cx="0" cy="0"/>
        </a:xfrm>
      </p:grpSpPr>
      <p:sp>
        <p:nvSpPr>
          <p:cNvPr id="743" name="Google Shape;743;g345b0e69328_3_339:notes">
            <a:extLst>
              <a:ext uri="{FF2B5EF4-FFF2-40B4-BE49-F238E27FC236}">
                <a16:creationId xmlns:a16="http://schemas.microsoft.com/office/drawing/2014/main" id="{553FBA62-24F2-7382-8DDA-D44EDC45C8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g345b0e69328_3_339:notes">
            <a:extLst>
              <a:ext uri="{FF2B5EF4-FFF2-40B4-BE49-F238E27FC236}">
                <a16:creationId xmlns:a16="http://schemas.microsoft.com/office/drawing/2014/main" id="{55DE89ED-2270-B395-805A-ECDEDC6923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a:solidFill>
                  <a:schemeClr val="dk1"/>
                </a:solidFill>
                <a:highlight>
                  <a:schemeClr val="lt1"/>
                </a:highlight>
                <a:latin typeface="Montserrat"/>
                <a:sym typeface="Montserrat"/>
              </a:rPr>
              <a:t>We have a $25-Million Funding Opportunity through the support of DHDP’s funder. Projects will not be awarded with grants but rather this opportunity offers a 20-25% reimbursement ration for project costs, as determined on a project-by-project basis. </a:t>
            </a:r>
          </a:p>
          <a:p>
            <a:pPr marL="0" lvl="0" indent="0" algn="l" rtl="0">
              <a:lnSpc>
                <a:spcPct val="115000"/>
              </a:lnSpc>
              <a:spcBef>
                <a:spcPts val="0"/>
              </a:spcBef>
              <a:spcAft>
                <a:spcPts val="0"/>
              </a:spcAft>
              <a:buClr>
                <a:schemeClr val="dk1"/>
              </a:buClr>
              <a:buSzPts val="1100"/>
              <a:buFont typeface="Arial"/>
              <a:buNone/>
            </a:pPr>
            <a:endParaRPr lang="en-US" sz="1300">
              <a:solidFill>
                <a:schemeClr val="dk1"/>
              </a:solidFill>
              <a:highlight>
                <a:schemeClr val="lt1"/>
              </a:highlight>
              <a:latin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1300" err="1">
                <a:solidFill>
                  <a:schemeClr val="dk1"/>
                </a:solidFill>
                <a:highlight>
                  <a:schemeClr val="lt1"/>
                </a:highlight>
                <a:latin typeface="Montserrat"/>
                <a:sym typeface="Montserrat"/>
              </a:rPr>
              <a:t>Rreimbursement</a:t>
            </a:r>
            <a:r>
              <a:rPr lang="en-US" sz="1300">
                <a:solidFill>
                  <a:schemeClr val="dk1"/>
                </a:solidFill>
                <a:highlight>
                  <a:schemeClr val="lt1"/>
                </a:highlight>
                <a:latin typeface="Montserrat"/>
                <a:sym typeface="Montserrat"/>
              </a:rPr>
              <a:t> funds can be stacked with other [READ]. </a:t>
            </a:r>
          </a:p>
          <a:p>
            <a:pPr marL="0" lvl="0" indent="0" algn="l" rtl="0">
              <a:lnSpc>
                <a:spcPct val="115000"/>
              </a:lnSpc>
              <a:spcBef>
                <a:spcPts val="0"/>
              </a:spcBef>
              <a:spcAft>
                <a:spcPts val="0"/>
              </a:spcAft>
              <a:buClr>
                <a:schemeClr val="dk1"/>
              </a:buClr>
              <a:buSzPts val="1100"/>
              <a:buFont typeface="Arial"/>
              <a:buNone/>
            </a:pPr>
            <a:r>
              <a:rPr lang="en-US" sz="1300">
                <a:solidFill>
                  <a:schemeClr val="dk1"/>
                </a:solidFill>
                <a:highlight>
                  <a:schemeClr val="lt1"/>
                </a:highlight>
                <a:latin typeface="Montserrat"/>
                <a:sym typeface="Montserrat"/>
              </a:rPr>
              <a:t>- 75% for industry collaborators and 100% for academic collaborators</a:t>
            </a:r>
            <a:endParaRPr sz="1400"/>
          </a:p>
        </p:txBody>
      </p:sp>
    </p:spTree>
    <p:extLst>
      <p:ext uri="{BB962C8B-B14F-4D97-AF65-F5344CB8AC3E}">
        <p14:creationId xmlns:p14="http://schemas.microsoft.com/office/powerpoint/2010/main" val="1936427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I also wanted to inform potentially interested applicants about how we are leveraging DHDP’s Network to supporting matchmaking assistance in partnership with MEDTEQ+’s Beachhead Network. We will work together to support applicants form project teams through pan-Canadian reach to other SMEs, academia, and so forth.</a:t>
            </a:r>
          </a:p>
          <a:p>
            <a:pPr marL="158750" indent="0">
              <a:buNone/>
            </a:pPr>
            <a:endParaRPr lang="en-US"/>
          </a:p>
          <a:p>
            <a:pPr marL="158750" indent="0">
              <a:buNone/>
            </a:pPr>
            <a:r>
              <a:rPr lang="en-US"/>
              <a:t>Matches suggested would be based on [ READ ] and we also strongly encourage applicants to seek suitable collaborators on their own accord.   </a:t>
            </a:r>
            <a:endParaRPr lang="en-CA"/>
          </a:p>
        </p:txBody>
      </p:sp>
    </p:spTree>
    <p:extLst>
      <p:ext uri="{BB962C8B-B14F-4D97-AF65-F5344CB8AC3E}">
        <p14:creationId xmlns:p14="http://schemas.microsoft.com/office/powerpoint/2010/main" val="699186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45b0e69328_3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g345b0e69328_3_346:notes"/>
          <p:cNvSpPr txBox="1">
            <a:spLocks noGrp="1"/>
          </p:cNvSpPr>
          <p:nvPr>
            <p:ph type="body" idx="1"/>
          </p:nvPr>
        </p:nvSpPr>
        <p:spPr>
          <a:xfrm>
            <a:off x="685800" y="4343400"/>
            <a:ext cx="5486283" cy="411491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444746"/>
                </a:solidFill>
                <a:latin typeface="Roboto"/>
                <a:ea typeface="Roboto"/>
                <a:cs typeface="Roboto"/>
                <a:sym typeface="Roboto"/>
              </a:rPr>
              <a:t>Ultimately, the DHIF is an opportunity with high-value outcomes . [READ]</a:t>
            </a:r>
          </a:p>
          <a:p>
            <a:pPr marL="0" lvl="0" indent="0" algn="l" rtl="0">
              <a:lnSpc>
                <a:spcPct val="115000"/>
              </a:lnSpc>
              <a:spcBef>
                <a:spcPts val="0"/>
              </a:spcBef>
              <a:spcAft>
                <a:spcPts val="0"/>
              </a:spcAft>
              <a:buClr>
                <a:schemeClr val="dk1"/>
              </a:buClr>
              <a:buSzPts val="1100"/>
              <a:buFont typeface="Arial"/>
              <a:buNone/>
            </a:pPr>
            <a:endParaRPr lang="en-US" sz="1000">
              <a:solidFill>
                <a:srgbClr val="444746"/>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Calibri"/>
              <a:buNone/>
            </a:pP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a:extLst>
            <a:ext uri="{FF2B5EF4-FFF2-40B4-BE49-F238E27FC236}">
              <a16:creationId xmlns:a16="http://schemas.microsoft.com/office/drawing/2014/main" id="{AE63DD96-4B13-A513-00AE-201E9FCC0D53}"/>
            </a:ext>
          </a:extLst>
        </p:cNvPr>
        <p:cNvGrpSpPr/>
        <p:nvPr/>
      </p:nvGrpSpPr>
      <p:grpSpPr>
        <a:xfrm>
          <a:off x="0" y="0"/>
          <a:ext cx="0" cy="0"/>
          <a:chOff x="0" y="0"/>
          <a:chExt cx="0" cy="0"/>
        </a:xfrm>
      </p:grpSpPr>
      <p:sp>
        <p:nvSpPr>
          <p:cNvPr id="729" name="Google Shape;729;g345b0e69328_4_68:notes">
            <a:extLst>
              <a:ext uri="{FF2B5EF4-FFF2-40B4-BE49-F238E27FC236}">
                <a16:creationId xmlns:a16="http://schemas.microsoft.com/office/drawing/2014/main" id="{C61C7DED-F6C2-799C-2488-133E3860F7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As for next steps</a:t>
            </a:r>
            <a:endParaRPr sz="1400"/>
          </a:p>
        </p:txBody>
      </p:sp>
      <p:sp>
        <p:nvSpPr>
          <p:cNvPr id="730" name="Google Shape;730;g345b0e69328_4_68:notes">
            <a:extLst>
              <a:ext uri="{FF2B5EF4-FFF2-40B4-BE49-F238E27FC236}">
                <a16:creationId xmlns:a16="http://schemas.microsoft.com/office/drawing/2014/main" id="{4F01E9D3-29C8-8A5D-52B1-D505B4084E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26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345b0e69328_4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g345b0e69328_4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sz="1400"/>
              <a:t>[READ]</a:t>
            </a: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sz="1100">
                <a:latin typeface="Montserrat" panose="00000500000000000000" pitchFamily="2" charset="0"/>
              </a:rPr>
              <a:t>And just a few last </a:t>
            </a:r>
            <a:r>
              <a:rPr lang="en-US" sz="1100" b="0">
                <a:latin typeface="Montserrat" panose="00000500000000000000" pitchFamily="2" charset="0"/>
              </a:rPr>
              <a:t>things, I have seen many inquires about membership so wanted to address this here and it will be included in the FAQs as well. Applicants are indeed required </a:t>
            </a:r>
            <a:r>
              <a:rPr lang="en-US" sz="1100" b="0">
                <a:solidFill>
                  <a:schemeClr val="tx1"/>
                </a:solidFill>
                <a:latin typeface="Montserrat" panose="00000500000000000000" pitchFamily="2" charset="0"/>
              </a:rPr>
              <a:t>to sign the DHDP Network Member Agreement to be eligible for funds. </a:t>
            </a:r>
            <a:r>
              <a:rPr lang="en-US" b="0" i="0">
                <a:solidFill>
                  <a:srgbClr val="0070C0"/>
                </a:solidFill>
                <a:effectLst/>
                <a:latin typeface="Montserrat" panose="00000500000000000000" pitchFamily="2" charset="0"/>
              </a:rPr>
              <a:t>Similar to other collaborative networks within the scientific community, this entails agreeing to become part of a network that shares and supports DHDP’s vision, mission, and goals. </a:t>
            </a:r>
          </a:p>
          <a:p>
            <a:pPr marL="114300" indent="0">
              <a:buNone/>
            </a:pPr>
            <a:endParaRPr lang="en-US" sz="1100">
              <a:latin typeface="Montserrat" panose="00000500000000000000" pitchFamily="2" charset="0"/>
            </a:endParaRPr>
          </a:p>
          <a:p>
            <a:pPr marL="114300" indent="0">
              <a:buNone/>
            </a:pPr>
            <a:r>
              <a:rPr lang="en-US" sz="1100">
                <a:latin typeface="Montserrat" panose="00000500000000000000" pitchFamily="2" charset="0"/>
              </a:rPr>
              <a:t>In order to simplify the process due to the high volume of responses, we have decided to embed the process of obtaining membership within the RFA process, meaning that with LOI submissions, which are not due until August, you will either need to confirm pursuit of membership or submit the actual signed agreement along with it. We will ensure the process is clear by posting additional information in LOI and FAQ documents which we will post in the coming weeks. </a:t>
            </a:r>
          </a:p>
          <a:p>
            <a:pPr marL="114300" indent="0">
              <a:buNone/>
            </a:pPr>
            <a:endParaRPr lang="en-US" sz="1100">
              <a:latin typeface="Montserrat" panose="00000500000000000000" pitchFamily="2" charset="0"/>
            </a:endParaRPr>
          </a:p>
          <a:p>
            <a:pPr marL="1143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a:solidFill>
                  <a:srgbClr val="0070C0"/>
                </a:solidFill>
                <a:effectLst/>
                <a:latin typeface="Montserrat" panose="00000500000000000000" pitchFamily="2" charset="0"/>
              </a:rPr>
              <a:t>Benefits of the DHDP are posted online under our membership tab and I’ve also shortened and listed them here.</a:t>
            </a:r>
          </a:p>
          <a:p>
            <a:pPr marL="114300" indent="0">
              <a:buNone/>
            </a:pPr>
            <a:endParaRPr lang="en-US" sz="1100">
              <a:latin typeface="Montserrat" panose="00000500000000000000" pitchFamily="2" charset="0"/>
            </a:endParaRPr>
          </a:p>
        </p:txBody>
      </p:sp>
    </p:spTree>
    <p:extLst>
      <p:ext uri="{BB962C8B-B14F-4D97-AF65-F5344CB8AC3E}">
        <p14:creationId xmlns:p14="http://schemas.microsoft.com/office/powerpoint/2010/main" val="34150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a:extLst>
            <a:ext uri="{FF2B5EF4-FFF2-40B4-BE49-F238E27FC236}">
              <a16:creationId xmlns:a16="http://schemas.microsoft.com/office/drawing/2014/main" id="{84836791-FD4F-80D4-D242-ADF03136B945}"/>
            </a:ext>
          </a:extLst>
        </p:cNvPr>
        <p:cNvGrpSpPr/>
        <p:nvPr/>
      </p:nvGrpSpPr>
      <p:grpSpPr>
        <a:xfrm>
          <a:off x="0" y="0"/>
          <a:ext cx="0" cy="0"/>
          <a:chOff x="0" y="0"/>
          <a:chExt cx="0" cy="0"/>
        </a:xfrm>
      </p:grpSpPr>
      <p:sp>
        <p:nvSpPr>
          <p:cNvPr id="554" name="Google Shape;554;g345b0e69328_4_40:notes">
            <a:extLst>
              <a:ext uri="{FF2B5EF4-FFF2-40B4-BE49-F238E27FC236}">
                <a16:creationId xmlns:a16="http://schemas.microsoft.com/office/drawing/2014/main" id="{F6549DD2-6CE7-5B32-E6AA-419ACC4539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a:p>
        </p:txBody>
      </p:sp>
      <p:sp>
        <p:nvSpPr>
          <p:cNvPr id="555" name="Google Shape;555;g345b0e69328_4_40:notes">
            <a:extLst>
              <a:ext uri="{FF2B5EF4-FFF2-40B4-BE49-F238E27FC236}">
                <a16:creationId xmlns:a16="http://schemas.microsoft.com/office/drawing/2014/main" id="{81439FCB-2F72-E734-3AD3-D92094CC8C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250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Last but not least, I know many might be wondering what is the best way to get your questions answered and stay in the know. </a:t>
            </a:r>
          </a:p>
          <a:p>
            <a:pPr marL="158750" indent="0">
              <a:buNone/>
            </a:pPr>
            <a:endParaRPr lang="en-US"/>
          </a:p>
          <a:p>
            <a:pPr marL="158750" indent="0">
              <a:buNone/>
            </a:pPr>
            <a:r>
              <a:rPr lang="en-US"/>
              <a:t>[READ]</a:t>
            </a:r>
            <a:endParaRPr lang="en-CA"/>
          </a:p>
        </p:txBody>
      </p:sp>
    </p:spTree>
    <p:extLst>
      <p:ext uri="{BB962C8B-B14F-4D97-AF65-F5344CB8AC3E}">
        <p14:creationId xmlns:p14="http://schemas.microsoft.com/office/powerpoint/2010/main" val="3854162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3b6ba2b7ed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g33b6ba2b7ed_8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3b6ba2b7e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33b6ba2b7e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700"/>
              <a:t>DHDP at it’s core is….</a:t>
            </a:r>
            <a:endParaRPr sz="17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17a060460d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317a060460d_2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500" b="1">
                <a:solidFill>
                  <a:schemeClr val="dk1"/>
                </a:solidFill>
              </a:rPr>
              <a:t>And by leveraging private and public sector collaborations,</a:t>
            </a:r>
            <a:r>
              <a:rPr lang="en-US" sz="1500">
                <a:solidFill>
                  <a:schemeClr val="dk1"/>
                </a:solidFill>
              </a:rPr>
              <a:t> these will drive progress in accomplishing the DHDP mission to: [read]</a:t>
            </a: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lang="en-US" sz="1600">
              <a:solidFill>
                <a:schemeClr val="dk1"/>
              </a:solidFill>
            </a:endParaRPr>
          </a:p>
          <a:p>
            <a:pPr marL="0" lvl="0" indent="0" algn="l" rtl="0">
              <a:spcBef>
                <a:spcPts val="0"/>
              </a:spcBef>
              <a:spcAft>
                <a:spcPts val="0"/>
              </a:spcAft>
              <a:buClr>
                <a:schemeClr val="dk1"/>
              </a:buClr>
              <a:buSzPts val="1200"/>
              <a:buFont typeface="Calibri"/>
              <a:buNone/>
            </a:pPr>
            <a:endParaRPr lang="en-CA" sz="16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a:extLst>
            <a:ext uri="{FF2B5EF4-FFF2-40B4-BE49-F238E27FC236}">
              <a16:creationId xmlns:a16="http://schemas.microsoft.com/office/drawing/2014/main" id="{64E1D495-8F45-6DBF-7610-9CCFF1CFDADA}"/>
            </a:ext>
          </a:extLst>
        </p:cNvPr>
        <p:cNvGrpSpPr/>
        <p:nvPr/>
      </p:nvGrpSpPr>
      <p:grpSpPr>
        <a:xfrm>
          <a:off x="0" y="0"/>
          <a:ext cx="0" cy="0"/>
          <a:chOff x="0" y="0"/>
          <a:chExt cx="0" cy="0"/>
        </a:xfrm>
      </p:grpSpPr>
      <p:sp>
        <p:nvSpPr>
          <p:cNvPr id="648" name="Google Shape;648;g345b0e69328_1_241:notes">
            <a:extLst>
              <a:ext uri="{FF2B5EF4-FFF2-40B4-BE49-F238E27FC236}">
                <a16:creationId xmlns:a16="http://schemas.microsoft.com/office/drawing/2014/main" id="{190A9114-FF50-8B8F-5035-D751A39C86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345b0e69328_1_241:notes">
            <a:extLst>
              <a:ext uri="{FF2B5EF4-FFF2-40B4-BE49-F238E27FC236}">
                <a16:creationId xmlns:a16="http://schemas.microsoft.com/office/drawing/2014/main" id="{678F21AD-D413-167A-A8BE-9037A81F93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chemeClr val="dk1"/>
                </a:solidFill>
                <a:highlight>
                  <a:schemeClr val="lt1"/>
                </a:highlight>
                <a:latin typeface="Montserrat"/>
                <a:ea typeface="Montserrat"/>
                <a:cs typeface="Montserrat"/>
                <a:sym typeface="Montserrat"/>
              </a:rPr>
              <a:t>There was a change in management in 2022 and throughout the 2-year hiatus our Partnership remains with </a:t>
            </a:r>
            <a:r>
              <a:rPr lang="en-US" sz="1400" b="1">
                <a:solidFill>
                  <a:srgbClr val="00434F"/>
                </a:solidFill>
                <a:highlight>
                  <a:schemeClr val="lt1"/>
                </a:highlight>
                <a:latin typeface="Montserrat"/>
                <a:ea typeface="Montserrat"/>
                <a:cs typeface="Montserrat"/>
                <a:sym typeface="Montserrat"/>
              </a:rPr>
              <a:t>CanDIG</a:t>
            </a:r>
            <a:r>
              <a:rPr lang="en-US" sz="1400">
                <a:solidFill>
                  <a:schemeClr val="dk1"/>
                </a:solidFill>
                <a:highlight>
                  <a:schemeClr val="lt1"/>
                </a:highlight>
                <a:latin typeface="Montserrat"/>
                <a:ea typeface="Montserrat"/>
                <a:cs typeface="Montserrat"/>
                <a:sym typeface="Montserrat"/>
              </a:rPr>
              <a:t>, our open source data querying partner based out of UHN, and new technical partners, </a:t>
            </a:r>
            <a:r>
              <a:rPr lang="en-US" sz="1400" b="1">
                <a:solidFill>
                  <a:srgbClr val="00434F"/>
                </a:solidFill>
                <a:highlight>
                  <a:schemeClr val="lt1"/>
                </a:highlight>
                <a:latin typeface="Montserrat"/>
                <a:ea typeface="Montserrat"/>
                <a:cs typeface="Montserrat"/>
                <a:sym typeface="Montserrat"/>
              </a:rPr>
              <a:t>b</a:t>
            </a:r>
            <a:r>
              <a:rPr lang="en-US" sz="1400" b="1">
                <a:solidFill>
                  <a:srgbClr val="00434F"/>
                </a:solidFill>
                <a:highlight>
                  <a:schemeClr val="lt1"/>
                </a:highlight>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itnobi</a:t>
            </a:r>
            <a:r>
              <a:rPr lang="en-US" sz="1400" b="1">
                <a:solidFill>
                  <a:schemeClr val="dk1"/>
                </a:solidFill>
                <a:highlight>
                  <a:schemeClr val="lt1"/>
                </a:highlight>
                <a:latin typeface="Montserrat"/>
                <a:ea typeface="Montserrat"/>
                <a:cs typeface="Montserrat"/>
                <a:sym typeface="Montserrat"/>
              </a:rPr>
              <a:t> (aquired by Myant) </a:t>
            </a:r>
            <a:r>
              <a:rPr lang="en-US" sz="1400">
                <a:solidFill>
                  <a:schemeClr val="dk1"/>
                </a:solidFill>
                <a:highlight>
                  <a:schemeClr val="lt1"/>
                </a:highlight>
                <a:latin typeface="Montserrat"/>
                <a:ea typeface="Montserrat"/>
                <a:cs typeface="Montserrat"/>
                <a:sym typeface="Montserrat"/>
              </a:rPr>
              <a:t>and </a:t>
            </a:r>
            <a:r>
              <a:rPr lang="en-US" sz="1400" b="1">
                <a:solidFill>
                  <a:srgbClr val="00434F"/>
                </a:solidFill>
                <a:highlight>
                  <a:schemeClr val="lt1"/>
                </a:highlight>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integrate.ai</a:t>
            </a:r>
            <a:r>
              <a:rPr lang="en-US" sz="1400">
                <a:solidFill>
                  <a:schemeClr val="dk1"/>
                </a:solidFill>
                <a:highlight>
                  <a:schemeClr val="lt1"/>
                </a:highlight>
                <a:latin typeface="Montserrat"/>
                <a:ea typeface="Montserrat"/>
                <a:cs typeface="Montserrat"/>
                <a:sym typeface="Montserrat"/>
              </a:rPr>
              <a:t> have been engaged for data policy management and federated analysis functionalities. </a:t>
            </a:r>
            <a:endParaRPr sz="1400">
              <a:solidFill>
                <a:schemeClr val="dk1"/>
              </a:solidFill>
              <a:highlight>
                <a:schemeClr val="lt1"/>
              </a:highlight>
              <a:latin typeface="Montserrat"/>
              <a:ea typeface="Montserrat"/>
              <a:cs typeface="Montserrat"/>
              <a:sym typeface="Montserrat"/>
            </a:endParaRPr>
          </a:p>
          <a:p>
            <a:pPr marL="0" lvl="0" indent="0" algn="l" rtl="0">
              <a:spcBef>
                <a:spcPts val="0"/>
              </a:spcBef>
              <a:spcAft>
                <a:spcPts val="0"/>
              </a:spcAft>
              <a:buNone/>
            </a:pPr>
            <a:endParaRPr sz="1400">
              <a:solidFill>
                <a:schemeClr val="dk1"/>
              </a:solidFill>
              <a:highlight>
                <a:schemeClr val="lt1"/>
              </a:highlight>
              <a:latin typeface="Montserrat"/>
              <a:ea typeface="Montserrat"/>
              <a:cs typeface="Montserrat"/>
              <a:sym typeface="Montserrat"/>
            </a:endParaRPr>
          </a:p>
          <a:p>
            <a:pPr marL="0" lvl="0" indent="0" algn="l" rtl="0">
              <a:spcBef>
                <a:spcPts val="0"/>
              </a:spcBef>
              <a:spcAft>
                <a:spcPts val="0"/>
              </a:spcAft>
              <a:buNone/>
            </a:pPr>
            <a:r>
              <a:rPr lang="en-US" sz="1400">
                <a:solidFill>
                  <a:schemeClr val="dk1"/>
                </a:solidFill>
                <a:highlight>
                  <a:schemeClr val="lt1"/>
                </a:highlight>
                <a:latin typeface="Montserrat"/>
                <a:ea typeface="Montserrat"/>
                <a:cs typeface="Montserrat"/>
                <a:sym typeface="Montserrat"/>
              </a:rPr>
              <a:t>Then in Jan 2024, over a year ago, we received ISED approval to relaunch the DHDP with the same funding allocation of $49-million but new project completion date in March 2027. </a:t>
            </a:r>
            <a:endParaRPr sz="1400">
              <a:solidFill>
                <a:schemeClr val="dk1"/>
              </a:solidFill>
              <a:highlight>
                <a:schemeClr val="lt1"/>
              </a:highlight>
              <a:latin typeface="Montserrat"/>
              <a:ea typeface="Montserrat"/>
              <a:cs typeface="Montserrat"/>
              <a:sym typeface="Montserrat"/>
            </a:endParaRPr>
          </a:p>
          <a:p>
            <a:pPr marL="0" lvl="0" indent="0" algn="l" rtl="0">
              <a:spcBef>
                <a:spcPts val="0"/>
              </a:spcBef>
              <a:spcAft>
                <a:spcPts val="0"/>
              </a:spcAft>
              <a:buNone/>
            </a:pPr>
            <a:endParaRPr sz="1400">
              <a:solidFill>
                <a:schemeClr val="dk1"/>
              </a:solidFill>
              <a:highlight>
                <a:schemeClr val="lt1"/>
              </a:highlight>
              <a:latin typeface="Montserrat"/>
              <a:ea typeface="Montserrat"/>
              <a:cs typeface="Montserrat"/>
              <a:sym typeface="Montserrat"/>
            </a:endParaRPr>
          </a:p>
          <a:p>
            <a:pPr marL="0" lvl="0" indent="0" algn="l" rtl="0">
              <a:spcBef>
                <a:spcPts val="0"/>
              </a:spcBef>
              <a:spcAft>
                <a:spcPts val="0"/>
              </a:spcAft>
              <a:buNone/>
            </a:pPr>
            <a:r>
              <a:rPr lang="en-US" sz="1400">
                <a:solidFill>
                  <a:schemeClr val="dk1"/>
                </a:solidFill>
                <a:highlight>
                  <a:schemeClr val="lt1"/>
                </a:highlight>
                <a:latin typeface="Montserrat"/>
                <a:ea typeface="Montserrat"/>
                <a:cs typeface="Montserrat"/>
                <a:sym typeface="Montserrat"/>
              </a:rPr>
              <a:t>Over the past year, we have hit a number of milestones to build momentum so far, such as with the TFRI ASM Live Demo, technology development work ramping up, and Committees and Working Groups being re-engaged.</a:t>
            </a:r>
            <a:endParaRPr sz="1400">
              <a:solidFill>
                <a:schemeClr val="dk1"/>
              </a:solidFill>
              <a:highlight>
                <a:schemeClr val="lt1"/>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400">
              <a:solidFill>
                <a:schemeClr val="dk1"/>
              </a:solidFill>
              <a:highlight>
                <a:schemeClr val="lt1"/>
              </a:highlight>
              <a:latin typeface="Montserrat"/>
              <a:ea typeface="Montserrat"/>
              <a:cs typeface="Montserrat"/>
              <a:sym typeface="Montserrat"/>
            </a:endParaRPr>
          </a:p>
        </p:txBody>
      </p:sp>
    </p:spTree>
    <p:extLst>
      <p:ext uri="{BB962C8B-B14F-4D97-AF65-F5344CB8AC3E}">
        <p14:creationId xmlns:p14="http://schemas.microsoft.com/office/powerpoint/2010/main" val="227028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a:extLst>
            <a:ext uri="{FF2B5EF4-FFF2-40B4-BE49-F238E27FC236}">
              <a16:creationId xmlns:a16="http://schemas.microsoft.com/office/drawing/2014/main" id="{4DA78D33-6AA3-A40E-3CE6-BF098BB8A992}"/>
            </a:ext>
          </a:extLst>
        </p:cNvPr>
        <p:cNvGrpSpPr/>
        <p:nvPr/>
      </p:nvGrpSpPr>
      <p:grpSpPr>
        <a:xfrm>
          <a:off x="0" y="0"/>
          <a:ext cx="0" cy="0"/>
          <a:chOff x="0" y="0"/>
          <a:chExt cx="0" cy="0"/>
        </a:xfrm>
      </p:grpSpPr>
      <p:sp>
        <p:nvSpPr>
          <p:cNvPr id="665" name="Google Shape;665;g317a060460d_5_68:notes">
            <a:extLst>
              <a:ext uri="{FF2B5EF4-FFF2-40B4-BE49-F238E27FC236}">
                <a16:creationId xmlns:a16="http://schemas.microsoft.com/office/drawing/2014/main" id="{94741EF0-270D-3AC0-8350-3A8929F463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To-date this is what DHDP’s structures look like. </a:t>
            </a:r>
          </a:p>
          <a:p>
            <a:pPr indent="-317500">
              <a:buFont typeface="Arial,Sans-Serif"/>
              <a:buChar char="-"/>
            </a:pPr>
            <a:r>
              <a:rPr lang="en-US"/>
              <a:t>Board and Executive Committee for major decision-making</a:t>
            </a:r>
          </a:p>
          <a:p>
            <a:pPr indent="-317500">
              <a:buFont typeface="Arial,Sans-Serif"/>
              <a:buChar char="-"/>
            </a:pPr>
            <a:r>
              <a:rPr lang="en-US"/>
              <a:t>And we trust their expertise in AI and technology in healthcare as leaders in this domain and you can check our website to see the updated list of members</a:t>
            </a:r>
          </a:p>
          <a:p>
            <a:pPr indent="-317500">
              <a:buFont typeface="Arial,Sans-Serif"/>
              <a:buChar char="-"/>
            </a:pPr>
            <a:r>
              <a:rPr lang="en-US"/>
              <a:t>Then at the “intermediary” level of DHDP we rely on Jim, Ethan, myself, and supporting staff for day to day or week by week operations and management</a:t>
            </a:r>
          </a:p>
          <a:p>
            <a:pPr indent="-317500">
              <a:buFont typeface="Arial,Sans-Serif"/>
              <a:buChar char="-"/>
            </a:pPr>
            <a:r>
              <a:rPr lang="en-US"/>
              <a:t>We also leverage our collaborations and engagement with our technical partners and committees and working groups to inform next steps</a:t>
            </a:r>
          </a:p>
          <a:p>
            <a:pPr indent="-317500">
              <a:buFont typeface="Arial,Sans-Serif"/>
              <a:buChar char="-"/>
            </a:pPr>
            <a:r>
              <a:rPr lang="en-US"/>
              <a:t>We will also need to identify experts for the Project Review Committee </a:t>
            </a:r>
          </a:p>
          <a:p>
            <a:pPr marL="0" lvl="0" indent="0" algn="l">
              <a:spcBef>
                <a:spcPts val="0"/>
              </a:spcBef>
              <a:spcAft>
                <a:spcPts val="0"/>
              </a:spcAft>
              <a:buNone/>
            </a:pPr>
            <a:endParaRPr lang="en-US" sz="1400"/>
          </a:p>
        </p:txBody>
      </p:sp>
      <p:sp>
        <p:nvSpPr>
          <p:cNvPr id="666" name="Google Shape;666;g317a060460d_5_68:notes">
            <a:extLst>
              <a:ext uri="{FF2B5EF4-FFF2-40B4-BE49-F238E27FC236}">
                <a16:creationId xmlns:a16="http://schemas.microsoft.com/office/drawing/2014/main" id="{F57796D4-0493-D022-E554-882BF3008F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152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a:extLst>
            <a:ext uri="{FF2B5EF4-FFF2-40B4-BE49-F238E27FC236}">
              <a16:creationId xmlns:a16="http://schemas.microsoft.com/office/drawing/2014/main" id="{1F1AA0E3-478C-F2D1-D4A2-BABAD2990C12}"/>
            </a:ext>
          </a:extLst>
        </p:cNvPr>
        <p:cNvGrpSpPr/>
        <p:nvPr/>
      </p:nvGrpSpPr>
      <p:grpSpPr>
        <a:xfrm>
          <a:off x="0" y="0"/>
          <a:ext cx="0" cy="0"/>
          <a:chOff x="0" y="0"/>
          <a:chExt cx="0" cy="0"/>
        </a:xfrm>
      </p:grpSpPr>
      <p:sp>
        <p:nvSpPr>
          <p:cNvPr id="554" name="Google Shape;554;g345b0e69328_4_40:notes">
            <a:extLst>
              <a:ext uri="{FF2B5EF4-FFF2-40B4-BE49-F238E27FC236}">
                <a16:creationId xmlns:a16="http://schemas.microsoft.com/office/drawing/2014/main" id="{88484728-4D2D-CCA5-B3B1-64D8F8347F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a:p>
        </p:txBody>
      </p:sp>
      <p:sp>
        <p:nvSpPr>
          <p:cNvPr id="555" name="Google Shape;555;g345b0e69328_4_40:notes">
            <a:extLst>
              <a:ext uri="{FF2B5EF4-FFF2-40B4-BE49-F238E27FC236}">
                <a16:creationId xmlns:a16="http://schemas.microsoft.com/office/drawing/2014/main" id="{C7771EFA-27F3-0877-A36E-AD8112A699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22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sz="1400">
              <a:solidFill>
                <a:schemeClr val="dk1"/>
              </a:solidFill>
            </a:endParaRPr>
          </a:p>
          <a:p>
            <a:pPr indent="-317500">
              <a:buClr>
                <a:schemeClr val="dk1"/>
              </a:buClr>
              <a:buSzPts val="1400"/>
            </a:pPr>
            <a:r>
              <a:rPr lang="en-US" sz="1400">
                <a:solidFill>
                  <a:schemeClr val="dk1"/>
                </a:solidFill>
              </a:rPr>
              <a:t>visually shows how the one-size fits all treatment approach will consistently fail the healthcare system</a:t>
            </a:r>
            <a:endParaRPr lang="en-CA" sz="1400">
              <a:solidFill>
                <a:schemeClr val="dk1"/>
              </a:solidFill>
            </a:endParaRPr>
          </a:p>
          <a:p>
            <a:pPr indent="-317500">
              <a:buClr>
                <a:schemeClr val="dk1"/>
              </a:buClr>
              <a:buSzPts val="1400"/>
            </a:pPr>
            <a:r>
              <a:rPr lang="en-US" sz="1400">
                <a:solidFill>
                  <a:schemeClr val="dk1"/>
                </a:solidFill>
              </a:rPr>
              <a:t>We have our general patient on the top here. This could be anyone in terms of demographics like age, gender, ethnic background and this is someone with a unique medical history as we each how our own unique health history and are impacted by </a:t>
            </a:r>
            <a:r>
              <a:rPr lang="en-US" sz="1400" err="1">
                <a:solidFill>
                  <a:schemeClr val="dk1"/>
                </a:solidFill>
              </a:rPr>
              <a:t>SDoH</a:t>
            </a:r>
            <a:r>
              <a:rPr lang="en-US" sz="1400">
                <a:solidFill>
                  <a:schemeClr val="dk1"/>
                </a:solidFill>
              </a:rPr>
              <a:t> in different ways. So by treating each unique patient with the therapy (as shown on the </a:t>
            </a:r>
            <a:r>
              <a:rPr lang="en-US" sz="1400" err="1">
                <a:solidFill>
                  <a:schemeClr val="dk1"/>
                </a:solidFill>
              </a:rPr>
              <a:t>leftside</a:t>
            </a:r>
            <a:r>
              <a:rPr lang="en-US" sz="1400">
                <a:solidFill>
                  <a:schemeClr val="dk1"/>
                </a:solidFill>
              </a:rPr>
              <a:t> without a PM approach and is the standard approach in traditional medicine), we see the outcome is a benefit to a smaller portion of the population </a:t>
            </a:r>
            <a:r>
              <a:rPr lang="en-US" sz="1400" err="1">
                <a:solidFill>
                  <a:schemeClr val="dk1"/>
                </a:solidFill>
              </a:rPr>
              <a:t>whilere</a:t>
            </a:r>
            <a:r>
              <a:rPr lang="en-US" sz="1400">
                <a:solidFill>
                  <a:schemeClr val="dk1"/>
                </a:solidFill>
              </a:rPr>
              <a:t> there being no benefit or even adverse effects to the rest. </a:t>
            </a:r>
          </a:p>
          <a:p>
            <a:pPr marL="457200" lvl="0" indent="-317500" algn="l">
              <a:spcBef>
                <a:spcPts val="0"/>
              </a:spcBef>
              <a:spcAft>
                <a:spcPts val="0"/>
              </a:spcAft>
              <a:buClr>
                <a:schemeClr val="dk1"/>
              </a:buClr>
              <a:buSzPts val="1400"/>
              <a:buChar char="●"/>
            </a:pPr>
            <a:r>
              <a:rPr lang="en-US" sz="1400">
                <a:solidFill>
                  <a:schemeClr val="dk1"/>
                </a:solidFill>
              </a:rPr>
              <a:t>However on the right side we see that with precision medicine, by using the patients DNA tests, clinical data, and other critical information from the patient, health professionals can deliver tailored therapy for individuals or specific patient groups (ex. Patients with cancer, Indigenous patients with cancer, Indigenous patients with a rare cancer). Patients with rare or complicated disease in particular can massively benefit from data sharing for precision medicine by scaling up access to data that is typically limited to create ML algorithms for clinician-assisted decision making to tailor therapy.  </a:t>
            </a:r>
            <a:endParaRPr lang="en-CA"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US" sz="1400">
                <a:solidFill>
                  <a:srgbClr val="1B1B1B"/>
                </a:solidFill>
                <a:highlight>
                  <a:srgbClr val="FFFF00"/>
                </a:highlight>
                <a:latin typeface="Times New Roman"/>
                <a:ea typeface="Times New Roman"/>
                <a:cs typeface="Times New Roman"/>
                <a:sym typeface="Times New Roman"/>
              </a:rPr>
              <a:t>precision medicine will help diagnose and treat high-risk patients which may only be a small fraction of the patients but drive a majority of costs or resources. </a:t>
            </a:r>
            <a:endParaRPr sz="1400">
              <a:solidFill>
                <a:srgbClr val="1B1B1B"/>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400">
              <a:solidFill>
                <a:schemeClr val="dk1"/>
              </a:solidFill>
              <a:highlight>
                <a:srgbClr val="FFFF00"/>
              </a:highlight>
            </a:endParaRPr>
          </a:p>
        </p:txBody>
      </p:sp>
      <p:sp>
        <p:nvSpPr>
          <p:cNvPr id="597" name="Google Shape;5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461913" y="3233393"/>
            <a:ext cx="8239027" cy="1290967"/>
          </a:xfrm>
          <a:prstGeom prst="rect">
            <a:avLst/>
          </a:prstGeom>
          <a:noFill/>
          <a:ln>
            <a:noFill/>
          </a:ln>
        </p:spPr>
        <p:txBody>
          <a:bodyPr spcFirstLastPara="1" wrap="square" lIns="91425" tIns="45700" rIns="91425" bIns="45700" anchor="t" anchorCtr="0">
            <a:normAutofit/>
          </a:bodyPr>
          <a:lstStyle>
            <a:lvl1pPr lvl="0" algn="l">
              <a:spcBef>
                <a:spcPts val="600"/>
              </a:spcBef>
              <a:spcAft>
                <a:spcPts val="0"/>
              </a:spcAft>
              <a:buSzPts val="2400"/>
              <a:buNone/>
              <a:defRPr sz="2400">
                <a:solidFill>
                  <a:srgbClr val="0EABC9"/>
                </a:solidFill>
              </a:defRPr>
            </a:lvl1pPr>
            <a:lvl2pPr lvl="1" algn="ctr">
              <a:spcBef>
                <a:spcPts val="600"/>
              </a:spcBef>
              <a:spcAft>
                <a:spcPts val="0"/>
              </a:spcAft>
              <a:buSzPts val="180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400"/>
              <a:buNone/>
              <a:defRPr>
                <a:solidFill>
                  <a:srgbClr val="888888"/>
                </a:solidFill>
              </a:defRPr>
            </a:lvl4pPr>
            <a:lvl5pPr lvl="4" algn="ctr">
              <a:spcBef>
                <a:spcPts val="600"/>
              </a:spcBef>
              <a:spcAft>
                <a:spcPts val="0"/>
              </a:spcAft>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 name="Google Shape;10;p2"/>
          <p:cNvSpPr txBox="1">
            <a:spLocks noGrp="1"/>
          </p:cNvSpPr>
          <p:nvPr>
            <p:ph type="title"/>
          </p:nvPr>
        </p:nvSpPr>
        <p:spPr>
          <a:xfrm>
            <a:off x="457200" y="2376143"/>
            <a:ext cx="8229600" cy="8572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A3B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78"/>
        <p:cNvGrpSpPr/>
        <p:nvPr/>
      </p:nvGrpSpPr>
      <p:grpSpPr>
        <a:xfrm>
          <a:off x="0" y="0"/>
          <a:ext cx="0" cy="0"/>
          <a:chOff x="0" y="0"/>
          <a:chExt cx="0" cy="0"/>
        </a:xfrm>
      </p:grpSpPr>
      <p:sp>
        <p:nvSpPr>
          <p:cNvPr id="79" name="Google Shape;79;p1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0" name="Google Shape;80;p1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1" name="Google Shape;8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563155" y="319441"/>
            <a:ext cx="8311904" cy="865088"/>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480"/>
              </a:spcBef>
              <a:spcAft>
                <a:spcPts val="0"/>
              </a:spcAft>
              <a:buSzPts val="1800"/>
              <a:buFont typeface="Arial"/>
              <a:buNone/>
              <a:defRPr sz="2400" b="1" i="0">
                <a:solidFill>
                  <a:schemeClr val="dk1"/>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4" name="Google Shape;84;p16"/>
          <p:cNvSpPr txBox="1">
            <a:spLocks noGrp="1"/>
          </p:cNvSpPr>
          <p:nvPr>
            <p:ph type="body" idx="2"/>
          </p:nvPr>
        </p:nvSpPr>
        <p:spPr>
          <a:xfrm>
            <a:off x="563153" y="1491097"/>
            <a:ext cx="8311905" cy="3332965"/>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320"/>
              </a:spcBef>
              <a:spcAft>
                <a:spcPts val="0"/>
              </a:spcAft>
              <a:buSzPts val="1800"/>
              <a:buFont typeface="Arial"/>
              <a:buNone/>
              <a:defRPr sz="1600">
                <a:solidFill>
                  <a:schemeClr val="dk1"/>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A3B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1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2" name="Google Shape;92;p1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3" name="Google Shape;93;p1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4" name="Google Shape;9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7" name="Google Shape;97;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8" name="Google Shape;9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5_Blank">
    <p:spTree>
      <p:nvGrpSpPr>
        <p:cNvPr id="1" name="Shape 99"/>
        <p:cNvGrpSpPr/>
        <p:nvPr/>
      </p:nvGrpSpPr>
      <p:grpSpPr>
        <a:xfrm>
          <a:off x="0" y="0"/>
          <a:ext cx="0" cy="0"/>
          <a:chOff x="0" y="0"/>
          <a:chExt cx="0" cy="0"/>
        </a:xfrm>
      </p:grpSpPr>
      <p:sp>
        <p:nvSpPr>
          <p:cNvPr id="100" name="Google Shape;10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0"/>
          <p:cNvSpPr/>
          <p:nvPr/>
        </p:nvSpPr>
        <p:spPr>
          <a:xfrm>
            <a:off x="0" y="0"/>
            <a:ext cx="294078" cy="5143500"/>
          </a:xfrm>
          <a:prstGeom prst="rect">
            <a:avLst/>
          </a:prstGeom>
          <a:solidFill>
            <a:srgbClr val="A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Blank">
  <p:cSld name="4_Blank">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592183" y="398865"/>
            <a:ext cx="8094617" cy="445868"/>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480"/>
              </a:spcBef>
              <a:spcAft>
                <a:spcPts val="0"/>
              </a:spcAft>
              <a:buSzPts val="1800"/>
              <a:buFont typeface="Arial"/>
              <a:buNone/>
              <a:defRPr sz="2400" b="1">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4" name="Google Shape;104;p21"/>
          <p:cNvSpPr txBox="1">
            <a:spLocks noGrp="1"/>
          </p:cNvSpPr>
          <p:nvPr>
            <p:ph type="body" idx="2"/>
          </p:nvPr>
        </p:nvSpPr>
        <p:spPr>
          <a:xfrm>
            <a:off x="592184" y="1139094"/>
            <a:ext cx="4476206" cy="2710096"/>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360"/>
              </a:spcBef>
              <a:spcAft>
                <a:spcPts val="0"/>
              </a:spcAft>
              <a:buSzPts val="1800"/>
              <a:buFont typeface="Arial"/>
              <a:buChar char="•"/>
              <a:defRPr sz="1800">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Blank">
  <p:cSld name="3_Blank">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body" idx="1"/>
          </p:nvPr>
        </p:nvSpPr>
        <p:spPr>
          <a:xfrm>
            <a:off x="592183" y="398865"/>
            <a:ext cx="8094617" cy="445868"/>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480"/>
              </a:spcBef>
              <a:spcAft>
                <a:spcPts val="0"/>
              </a:spcAft>
              <a:buSzPts val="1800"/>
              <a:buFont typeface="Arial"/>
              <a:buNone/>
              <a:defRPr sz="2400" b="1">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7" name="Google Shape;107;p22"/>
          <p:cNvSpPr txBox="1">
            <a:spLocks noGrp="1"/>
          </p:cNvSpPr>
          <p:nvPr>
            <p:ph type="body" idx="2"/>
          </p:nvPr>
        </p:nvSpPr>
        <p:spPr>
          <a:xfrm>
            <a:off x="592184" y="1139094"/>
            <a:ext cx="4476206" cy="2710096"/>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360"/>
              </a:spcBef>
              <a:spcAft>
                <a:spcPts val="0"/>
              </a:spcAft>
              <a:buSzPts val="1800"/>
              <a:buFont typeface="Arial"/>
              <a:buChar char="•"/>
              <a:defRPr sz="1800">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A3B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12"/>
        <p:cNvGrpSpPr/>
        <p:nvPr/>
      </p:nvGrpSpPr>
      <p:grpSpPr>
        <a:xfrm>
          <a:off x="0" y="0"/>
          <a:ext cx="0" cy="0"/>
          <a:chOff x="0" y="0"/>
          <a:chExt cx="0" cy="0"/>
        </a:xfrm>
      </p:grpSpPr>
      <p:pic>
        <p:nvPicPr>
          <p:cNvPr id="113" name="Google Shape;113;p24" descr="Logo&#10;&#10;Description automatically generated"/>
          <p:cNvPicPr preferRelativeResize="0"/>
          <p:nvPr/>
        </p:nvPicPr>
        <p:blipFill rotWithShape="1">
          <a:blip r:embed="rId2">
            <a:alphaModFix/>
          </a:blip>
          <a:srcRect/>
          <a:stretch/>
        </p:blipFill>
        <p:spPr>
          <a:xfrm>
            <a:off x="8235372" y="0"/>
            <a:ext cx="865087" cy="865087"/>
          </a:xfrm>
          <a:prstGeom prst="rect">
            <a:avLst/>
          </a:prstGeom>
          <a:noFill/>
          <a:ln>
            <a:noFill/>
          </a:ln>
        </p:spPr>
      </p:pic>
      <p:pic>
        <p:nvPicPr>
          <p:cNvPr id="114" name="Google Shape;114;p24" descr="A black background with blue text&#10;&#10;Description automatically generated"/>
          <p:cNvPicPr preferRelativeResize="0"/>
          <p:nvPr/>
        </p:nvPicPr>
        <p:blipFill rotWithShape="1">
          <a:blip r:embed="rId3">
            <a:alphaModFix/>
          </a:blip>
          <a:srcRect/>
          <a:stretch/>
        </p:blipFill>
        <p:spPr>
          <a:xfrm>
            <a:off x="6966363" y="4790391"/>
            <a:ext cx="2134096" cy="342530"/>
          </a:xfrm>
          <a:prstGeom prst="rect">
            <a:avLst/>
          </a:prstGeom>
          <a:noFill/>
          <a:ln>
            <a:noFill/>
          </a:ln>
        </p:spPr>
      </p:pic>
      <p:cxnSp>
        <p:nvCxnSpPr>
          <p:cNvPr id="115" name="Google Shape;115;p24"/>
          <p:cNvCxnSpPr/>
          <p:nvPr/>
        </p:nvCxnSpPr>
        <p:spPr>
          <a:xfrm>
            <a:off x="332509" y="1071563"/>
            <a:ext cx="8811491" cy="0"/>
          </a:xfrm>
          <a:prstGeom prst="straightConnector1">
            <a:avLst/>
          </a:prstGeom>
          <a:noFill/>
          <a:ln w="15875" cap="flat" cmpd="sng">
            <a:solidFill>
              <a:srgbClr val="DD5046"/>
            </a:solidFill>
            <a:prstDash val="solid"/>
            <a:round/>
            <a:headEnd type="none" w="sm" len="sm"/>
            <a:tailEnd type="none" w="sm" len="sm"/>
          </a:ln>
        </p:spPr>
      </p:cxnSp>
      <p:sp>
        <p:nvSpPr>
          <p:cNvPr id="116" name="Google Shape;116;p24"/>
          <p:cNvSpPr/>
          <p:nvPr/>
        </p:nvSpPr>
        <p:spPr>
          <a:xfrm>
            <a:off x="4117" y="-10580"/>
            <a:ext cx="332509" cy="5154080"/>
          </a:xfrm>
          <a:prstGeom prst="rect">
            <a:avLst/>
          </a:prstGeom>
          <a:solidFill>
            <a:srgbClr val="DD5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A3B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6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subTitle" idx="1"/>
          </p:nvPr>
        </p:nvSpPr>
        <p:spPr>
          <a:xfrm>
            <a:off x="461913" y="3233393"/>
            <a:ext cx="8239027" cy="129096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600"/>
              </a:spcBef>
              <a:spcAft>
                <a:spcPts val="0"/>
              </a:spcAft>
              <a:buSzPts val="2400"/>
              <a:buNone/>
              <a:defRPr sz="2400" b="0" i="0">
                <a:solidFill>
                  <a:srgbClr val="00879D"/>
                </a:solidFill>
                <a:latin typeface="Montserrat"/>
                <a:ea typeface="Montserrat"/>
                <a:cs typeface="Montserrat"/>
                <a:sym typeface="Montserrat"/>
              </a:defRPr>
            </a:lvl1pPr>
            <a:lvl2pPr lvl="1" algn="ctr">
              <a:lnSpc>
                <a:spcPct val="100000"/>
              </a:lnSpc>
              <a:spcBef>
                <a:spcPts val="600"/>
              </a:spcBef>
              <a:spcAft>
                <a:spcPts val="0"/>
              </a:spcAft>
              <a:buSzPts val="180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400"/>
              <a:buNone/>
              <a:defRPr>
                <a:solidFill>
                  <a:srgbClr val="888888"/>
                </a:solidFill>
              </a:defRPr>
            </a:lvl4pPr>
            <a:lvl5pPr lvl="4" algn="ctr">
              <a:lnSpc>
                <a:spcPct val="100000"/>
              </a:lnSpc>
              <a:spcBef>
                <a:spcPts val="600"/>
              </a:spcBef>
              <a:spcAft>
                <a:spcPts val="0"/>
              </a:spcAft>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3" name="Google Shape;123;p26"/>
          <p:cNvSpPr txBox="1">
            <a:spLocks noGrp="1"/>
          </p:cNvSpPr>
          <p:nvPr>
            <p:ph type="title"/>
          </p:nvPr>
        </p:nvSpPr>
        <p:spPr>
          <a:xfrm>
            <a:off x="457200" y="2376143"/>
            <a:ext cx="8229600" cy="8572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A3B48"/>
              </a:buClr>
              <a:buSzPts val="1800"/>
              <a:buNone/>
              <a:defRPr b="1" i="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6"/>
          <p:cNvSpPr/>
          <p:nvPr/>
        </p:nvSpPr>
        <p:spPr>
          <a:xfrm>
            <a:off x="297366" y="185854"/>
            <a:ext cx="1739590" cy="16970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26"/>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 name="Google Shape;126;p26"/>
          <p:cNvPicPr preferRelativeResize="0"/>
          <p:nvPr/>
        </p:nvPicPr>
        <p:blipFill rotWithShape="1">
          <a:blip r:embed="rId3">
            <a:alphaModFix/>
          </a:blip>
          <a:srcRect/>
          <a:stretch/>
        </p:blipFill>
        <p:spPr>
          <a:xfrm>
            <a:off x="297376" y="185850"/>
            <a:ext cx="2800773" cy="9600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9" name="Google Shape;129;p27"/>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722313" y="3305176"/>
            <a:ext cx="7772400" cy="13611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A3B48"/>
              </a:buClr>
              <a:buSzPts val="3600"/>
              <a:buFont typeface="Arial"/>
              <a:buNone/>
              <a:defRPr sz="3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8"/>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000"/>
              <a:buNone/>
              <a:defRPr sz="2000">
                <a:solidFill>
                  <a:srgbClr val="0EABC9"/>
                </a:solidFill>
              </a:defRPr>
            </a:lvl1pPr>
            <a:lvl2pPr marL="914400" lvl="1" indent="-228600" algn="l">
              <a:lnSpc>
                <a:spcPct val="100000"/>
              </a:lnSpc>
              <a:spcBef>
                <a:spcPts val="60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within fixed frame_confidential material">
  <p:cSld name="Title and text within fixed frame_confidential material">
    <p:spTree>
      <p:nvGrpSpPr>
        <p:cNvPr id="1" name="Shape 134"/>
        <p:cNvGrpSpPr/>
        <p:nvPr/>
      </p:nvGrpSpPr>
      <p:grpSpPr>
        <a:xfrm>
          <a:off x="0" y="0"/>
          <a:ext cx="0" cy="0"/>
          <a:chOff x="0" y="0"/>
          <a:chExt cx="0" cy="0"/>
        </a:xfrm>
      </p:grpSpPr>
      <p:sp>
        <p:nvSpPr>
          <p:cNvPr id="135" name="Google Shape;135;p30"/>
          <p:cNvSpPr txBox="1">
            <a:spLocks noGrp="1"/>
          </p:cNvSpPr>
          <p:nvPr>
            <p:ph type="subTitle" idx="1"/>
          </p:nvPr>
        </p:nvSpPr>
        <p:spPr>
          <a:xfrm>
            <a:off x="249208" y="760920"/>
            <a:ext cx="8580900" cy="3384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2000"/>
              <a:buFont typeface="Avenir"/>
              <a:buNone/>
              <a:defRPr b="1" i="0">
                <a:solidFill>
                  <a:srgbClr val="00879D"/>
                </a:solidFill>
                <a:latin typeface="Montserrat"/>
                <a:ea typeface="Montserrat"/>
                <a:cs typeface="Montserrat"/>
                <a:sym typeface="Montserrat"/>
              </a:defRPr>
            </a:lvl1pPr>
            <a:lvl2pPr lvl="1" algn="l">
              <a:lnSpc>
                <a:spcPct val="115000"/>
              </a:lnSpc>
              <a:spcBef>
                <a:spcPts val="1600"/>
              </a:spcBef>
              <a:spcAft>
                <a:spcPts val="0"/>
              </a:spcAft>
              <a:buSzPts val="1800"/>
              <a:buFont typeface="Avenir"/>
              <a:buNone/>
              <a:defRPr sz="1800" b="1">
                <a:solidFill>
                  <a:srgbClr val="2DB5D4"/>
                </a:solidFill>
                <a:latin typeface="Avenir"/>
                <a:ea typeface="Avenir"/>
                <a:cs typeface="Avenir"/>
                <a:sym typeface="Avenir"/>
              </a:defRPr>
            </a:lvl2pPr>
            <a:lvl3pPr lvl="2" algn="l">
              <a:lnSpc>
                <a:spcPct val="115000"/>
              </a:lnSpc>
              <a:spcBef>
                <a:spcPts val="1600"/>
              </a:spcBef>
              <a:spcAft>
                <a:spcPts val="0"/>
              </a:spcAft>
              <a:buSzPts val="1800"/>
              <a:buFont typeface="Avenir"/>
              <a:buNone/>
              <a:defRPr sz="1800" b="1">
                <a:solidFill>
                  <a:srgbClr val="2DB5D4"/>
                </a:solidFill>
                <a:latin typeface="Avenir"/>
                <a:ea typeface="Avenir"/>
                <a:cs typeface="Avenir"/>
                <a:sym typeface="Avenir"/>
              </a:defRPr>
            </a:lvl3pPr>
            <a:lvl4pPr lvl="3" algn="l">
              <a:lnSpc>
                <a:spcPct val="115000"/>
              </a:lnSpc>
              <a:spcBef>
                <a:spcPts val="1600"/>
              </a:spcBef>
              <a:spcAft>
                <a:spcPts val="0"/>
              </a:spcAft>
              <a:buSzPts val="1800"/>
              <a:buFont typeface="Avenir"/>
              <a:buNone/>
              <a:defRPr sz="1800" b="1">
                <a:solidFill>
                  <a:srgbClr val="2DB5D4"/>
                </a:solidFill>
                <a:latin typeface="Avenir"/>
                <a:ea typeface="Avenir"/>
                <a:cs typeface="Avenir"/>
                <a:sym typeface="Avenir"/>
              </a:defRPr>
            </a:lvl4pPr>
            <a:lvl5pPr lvl="4" algn="l">
              <a:lnSpc>
                <a:spcPct val="115000"/>
              </a:lnSpc>
              <a:spcBef>
                <a:spcPts val="1600"/>
              </a:spcBef>
              <a:spcAft>
                <a:spcPts val="0"/>
              </a:spcAft>
              <a:buSzPts val="1800"/>
              <a:buFont typeface="Avenir"/>
              <a:buNone/>
              <a:defRPr sz="1800" b="1">
                <a:solidFill>
                  <a:srgbClr val="2DB5D4"/>
                </a:solidFill>
                <a:latin typeface="Avenir"/>
                <a:ea typeface="Avenir"/>
                <a:cs typeface="Avenir"/>
                <a:sym typeface="Avenir"/>
              </a:defRPr>
            </a:lvl5pPr>
            <a:lvl6pPr lvl="5" algn="l">
              <a:lnSpc>
                <a:spcPct val="115000"/>
              </a:lnSpc>
              <a:spcBef>
                <a:spcPts val="1600"/>
              </a:spcBef>
              <a:spcAft>
                <a:spcPts val="0"/>
              </a:spcAft>
              <a:buSzPts val="1800"/>
              <a:buFont typeface="Avenir"/>
              <a:buNone/>
              <a:defRPr sz="1800" b="1">
                <a:solidFill>
                  <a:srgbClr val="2DB5D4"/>
                </a:solidFill>
                <a:latin typeface="Avenir"/>
                <a:ea typeface="Avenir"/>
                <a:cs typeface="Avenir"/>
                <a:sym typeface="Avenir"/>
              </a:defRPr>
            </a:lvl6pPr>
            <a:lvl7pPr lvl="6" algn="l">
              <a:lnSpc>
                <a:spcPct val="115000"/>
              </a:lnSpc>
              <a:spcBef>
                <a:spcPts val="1600"/>
              </a:spcBef>
              <a:spcAft>
                <a:spcPts val="0"/>
              </a:spcAft>
              <a:buSzPts val="1800"/>
              <a:buFont typeface="Avenir"/>
              <a:buNone/>
              <a:defRPr sz="1800" b="1">
                <a:solidFill>
                  <a:srgbClr val="2DB5D4"/>
                </a:solidFill>
                <a:latin typeface="Avenir"/>
                <a:ea typeface="Avenir"/>
                <a:cs typeface="Avenir"/>
                <a:sym typeface="Avenir"/>
              </a:defRPr>
            </a:lvl7pPr>
            <a:lvl8pPr lvl="7" algn="l">
              <a:lnSpc>
                <a:spcPct val="115000"/>
              </a:lnSpc>
              <a:spcBef>
                <a:spcPts val="1600"/>
              </a:spcBef>
              <a:spcAft>
                <a:spcPts val="0"/>
              </a:spcAft>
              <a:buSzPts val="1800"/>
              <a:buFont typeface="Avenir"/>
              <a:buNone/>
              <a:defRPr sz="1800" b="1">
                <a:solidFill>
                  <a:srgbClr val="2DB5D4"/>
                </a:solidFill>
                <a:latin typeface="Avenir"/>
                <a:ea typeface="Avenir"/>
                <a:cs typeface="Avenir"/>
                <a:sym typeface="Avenir"/>
              </a:defRPr>
            </a:lvl8pPr>
            <a:lvl9pPr lvl="8" algn="l">
              <a:lnSpc>
                <a:spcPct val="115000"/>
              </a:lnSpc>
              <a:spcBef>
                <a:spcPts val="1600"/>
              </a:spcBef>
              <a:spcAft>
                <a:spcPts val="1600"/>
              </a:spcAft>
              <a:buSzPts val="1800"/>
              <a:buFont typeface="Avenir"/>
              <a:buNone/>
              <a:defRPr sz="1800" b="1">
                <a:solidFill>
                  <a:srgbClr val="2DB5D4"/>
                </a:solidFill>
                <a:latin typeface="Avenir"/>
                <a:ea typeface="Avenir"/>
                <a:cs typeface="Avenir"/>
                <a:sym typeface="Avenir"/>
              </a:defRPr>
            </a:lvl9pPr>
          </a:lstStyle>
          <a:p>
            <a:endParaRPr/>
          </a:p>
        </p:txBody>
      </p:sp>
      <p:sp>
        <p:nvSpPr>
          <p:cNvPr id="136" name="Google Shape;136;p30"/>
          <p:cNvSpPr txBox="1">
            <a:spLocks noGrp="1"/>
          </p:cNvSpPr>
          <p:nvPr>
            <p:ph type="title"/>
          </p:nvPr>
        </p:nvSpPr>
        <p:spPr>
          <a:xfrm>
            <a:off x="143925" y="-12175"/>
            <a:ext cx="4869000" cy="547800"/>
          </a:xfrm>
          <a:prstGeom prst="rect">
            <a:avLst/>
          </a:prstGeom>
          <a:noFill/>
          <a:ln>
            <a:noFill/>
          </a:ln>
        </p:spPr>
        <p:txBody>
          <a:bodyPr spcFirstLastPara="1" wrap="square" lIns="91425" tIns="45700" rIns="91425" bIns="45700" anchor="ctr" anchorCtr="0">
            <a:noAutofit/>
          </a:bodyPr>
          <a:lstStyle>
            <a:lvl1pPr marR="0" lvl="0" algn="r">
              <a:lnSpc>
                <a:spcPct val="90000"/>
              </a:lnSpc>
              <a:spcBef>
                <a:spcPts val="0"/>
              </a:spcBef>
              <a:spcAft>
                <a:spcPts val="0"/>
              </a:spcAft>
              <a:buSzPts val="2800"/>
              <a:buNone/>
              <a:defRPr sz="1300" b="1">
                <a:solidFill>
                  <a:schemeClr val="lt1"/>
                </a:solidFill>
                <a:latin typeface="Avenir"/>
                <a:ea typeface="Avenir"/>
                <a:cs typeface="Avenir"/>
                <a:sym typeface="Avenir"/>
              </a:defRPr>
            </a:lvl1pPr>
            <a:lvl2pPr lvl="1"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2pPr>
            <a:lvl3pPr lvl="2"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3pPr>
            <a:lvl4pPr lvl="3"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4pPr>
            <a:lvl5pPr lvl="4"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5pPr>
            <a:lvl6pPr lvl="5"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6pPr>
            <a:lvl7pPr lvl="6"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7pPr>
            <a:lvl8pPr lvl="7"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8pPr>
            <a:lvl9pPr lvl="8"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9pPr>
          </a:lstStyle>
          <a:p>
            <a:endParaRPr/>
          </a:p>
        </p:txBody>
      </p:sp>
      <p:sp>
        <p:nvSpPr>
          <p:cNvPr id="137" name="Google Shape;137;p30"/>
          <p:cNvSpPr txBox="1">
            <a:spLocks noGrp="1"/>
          </p:cNvSpPr>
          <p:nvPr>
            <p:ph type="title" idx="2"/>
          </p:nvPr>
        </p:nvSpPr>
        <p:spPr>
          <a:xfrm>
            <a:off x="4258725" y="-12175"/>
            <a:ext cx="4869000" cy="547800"/>
          </a:xfrm>
          <a:prstGeom prst="rect">
            <a:avLst/>
          </a:prstGeom>
          <a:noFill/>
          <a:ln>
            <a:noFill/>
          </a:ln>
        </p:spPr>
        <p:txBody>
          <a:bodyPr spcFirstLastPara="1" wrap="square" lIns="91425" tIns="45700" rIns="91425" bIns="45700" anchor="ctr" anchorCtr="0">
            <a:noAutofit/>
          </a:bodyPr>
          <a:lstStyle>
            <a:lvl1pPr marR="0" lvl="0" algn="r">
              <a:lnSpc>
                <a:spcPct val="90000"/>
              </a:lnSpc>
              <a:spcBef>
                <a:spcPts val="0"/>
              </a:spcBef>
              <a:spcAft>
                <a:spcPts val="0"/>
              </a:spcAft>
              <a:buSzPts val="2800"/>
              <a:buNone/>
              <a:defRPr sz="1300" b="0" i="0">
                <a:solidFill>
                  <a:srgbClr val="00434F"/>
                </a:solidFill>
                <a:latin typeface="Montserrat"/>
                <a:ea typeface="Montserrat"/>
                <a:cs typeface="Montserrat"/>
                <a:sym typeface="Montserrat"/>
              </a:defRPr>
            </a:lvl1pPr>
            <a:lvl2pPr lvl="1"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2pPr>
            <a:lvl3pPr lvl="2"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3pPr>
            <a:lvl4pPr lvl="3"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4pPr>
            <a:lvl5pPr lvl="4"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5pPr>
            <a:lvl6pPr lvl="5"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6pPr>
            <a:lvl7pPr lvl="6"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7pPr>
            <a:lvl8pPr lvl="7"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8pPr>
            <a:lvl9pPr lvl="8" algn="l">
              <a:lnSpc>
                <a:spcPct val="100000"/>
              </a:lnSpc>
              <a:spcBef>
                <a:spcPts val="0"/>
              </a:spcBef>
              <a:spcAft>
                <a:spcPts val="0"/>
              </a:spcAft>
              <a:buClr>
                <a:srgbClr val="898989"/>
              </a:buClr>
              <a:buSzPts val="2100"/>
              <a:buFont typeface="Avenir"/>
              <a:buNone/>
              <a:defRPr sz="2100">
                <a:solidFill>
                  <a:srgbClr val="898989"/>
                </a:solidFill>
                <a:latin typeface="Avenir"/>
                <a:ea typeface="Avenir"/>
                <a:cs typeface="Avenir"/>
                <a:sym typeface="Avenir"/>
              </a:defRPr>
            </a:lvl9pPr>
          </a:lstStyle>
          <a:p>
            <a:endParaRPr/>
          </a:p>
        </p:txBody>
      </p:sp>
      <p:sp>
        <p:nvSpPr>
          <p:cNvPr id="138" name="Google Shape;138;p30"/>
          <p:cNvSpPr txBox="1">
            <a:spLocks noGrp="1"/>
          </p:cNvSpPr>
          <p:nvPr>
            <p:ph type="body" idx="3"/>
          </p:nvPr>
        </p:nvSpPr>
        <p:spPr>
          <a:xfrm>
            <a:off x="311700" y="13048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00434F"/>
              </a:buClr>
              <a:buSzPts val="1600"/>
              <a:buFont typeface="Avenir"/>
              <a:buChar char="●"/>
              <a:defRPr sz="1600" b="0" i="0">
                <a:latin typeface="Montserrat"/>
                <a:ea typeface="Montserrat"/>
                <a:cs typeface="Montserrat"/>
                <a:sym typeface="Montserrat"/>
              </a:defRPr>
            </a:lvl1pPr>
            <a:lvl2pPr marL="914400" lvl="1" indent="-317500" algn="l">
              <a:lnSpc>
                <a:spcPct val="115000"/>
              </a:lnSpc>
              <a:spcBef>
                <a:spcPts val="1600"/>
              </a:spcBef>
              <a:spcAft>
                <a:spcPts val="0"/>
              </a:spcAft>
              <a:buClr>
                <a:srgbClr val="32C3E4"/>
              </a:buClr>
              <a:buSzPts val="1400"/>
              <a:buFont typeface="Avenir"/>
              <a:buChar char="○"/>
              <a:defRPr>
                <a:latin typeface="Avenir"/>
                <a:ea typeface="Avenir"/>
                <a:cs typeface="Avenir"/>
                <a:sym typeface="Avenir"/>
              </a:defRPr>
            </a:lvl2pPr>
            <a:lvl3pPr marL="1371600" lvl="2" indent="-304800" algn="l">
              <a:lnSpc>
                <a:spcPct val="115000"/>
              </a:lnSpc>
              <a:spcBef>
                <a:spcPts val="1600"/>
              </a:spcBef>
              <a:spcAft>
                <a:spcPts val="0"/>
              </a:spcAft>
              <a:buClr>
                <a:srgbClr val="32C3E4"/>
              </a:buClr>
              <a:buSzPts val="1200"/>
              <a:buFont typeface="Avenir"/>
              <a:buChar char="□"/>
              <a:defRPr sz="1200">
                <a:latin typeface="Avenir"/>
                <a:ea typeface="Avenir"/>
                <a:cs typeface="Avenir"/>
                <a:sym typeface="Avenir"/>
              </a:defRPr>
            </a:lvl3pPr>
            <a:lvl4pPr marL="1828800" lvl="3" indent="-292100" algn="l">
              <a:lnSpc>
                <a:spcPct val="115000"/>
              </a:lnSpc>
              <a:spcBef>
                <a:spcPts val="1600"/>
              </a:spcBef>
              <a:spcAft>
                <a:spcPts val="0"/>
              </a:spcAft>
              <a:buClr>
                <a:srgbClr val="32C3E4"/>
              </a:buClr>
              <a:buSzPts val="1000"/>
              <a:buFont typeface="Avenir"/>
              <a:buChar char="⎼"/>
              <a:defRPr sz="1000">
                <a:latin typeface="Avenir"/>
                <a:ea typeface="Avenir"/>
                <a:cs typeface="Avenir"/>
                <a:sym typeface="Avenir"/>
              </a:defRPr>
            </a:lvl4pPr>
            <a:lvl5pPr marL="2286000" lvl="4" indent="-279400" algn="l">
              <a:lnSpc>
                <a:spcPct val="115000"/>
              </a:lnSpc>
              <a:spcBef>
                <a:spcPts val="1600"/>
              </a:spcBef>
              <a:spcAft>
                <a:spcPts val="0"/>
              </a:spcAft>
              <a:buSzPts val="800"/>
              <a:buFont typeface="Avenir"/>
              <a:buChar char="●"/>
              <a:defRPr sz="800">
                <a:latin typeface="Avenir"/>
                <a:ea typeface="Avenir"/>
                <a:cs typeface="Avenir"/>
                <a:sym typeface="Avenir"/>
              </a:defRPr>
            </a:lvl5pPr>
            <a:lvl6pPr marL="2743200" lvl="5" indent="-279400" algn="l">
              <a:lnSpc>
                <a:spcPct val="115000"/>
              </a:lnSpc>
              <a:spcBef>
                <a:spcPts val="1600"/>
              </a:spcBef>
              <a:spcAft>
                <a:spcPts val="0"/>
              </a:spcAft>
              <a:buSzPts val="800"/>
              <a:buFont typeface="Avenir"/>
              <a:buChar char="○"/>
              <a:defRPr sz="800">
                <a:latin typeface="Avenir"/>
                <a:ea typeface="Avenir"/>
                <a:cs typeface="Avenir"/>
                <a:sym typeface="Avenir"/>
              </a:defRPr>
            </a:lvl6pPr>
            <a:lvl7pPr marL="3200400" lvl="6" indent="-266700" algn="l">
              <a:lnSpc>
                <a:spcPct val="115000"/>
              </a:lnSpc>
              <a:spcBef>
                <a:spcPts val="1600"/>
              </a:spcBef>
              <a:spcAft>
                <a:spcPts val="0"/>
              </a:spcAft>
              <a:buSzPts val="600"/>
              <a:buFont typeface="Avenir"/>
              <a:buChar char="□"/>
              <a:defRPr sz="600">
                <a:latin typeface="Avenir"/>
                <a:ea typeface="Avenir"/>
                <a:cs typeface="Avenir"/>
                <a:sym typeface="Avenir"/>
              </a:defRPr>
            </a:lvl7pPr>
            <a:lvl8pPr marL="3657600" lvl="7" indent="-266700" algn="l">
              <a:lnSpc>
                <a:spcPct val="115000"/>
              </a:lnSpc>
              <a:spcBef>
                <a:spcPts val="1600"/>
              </a:spcBef>
              <a:spcAft>
                <a:spcPts val="0"/>
              </a:spcAft>
              <a:buSzPts val="600"/>
              <a:buFont typeface="Avenir"/>
              <a:buChar char="⎼"/>
              <a:defRPr sz="600">
                <a:latin typeface="Avenir"/>
                <a:ea typeface="Avenir"/>
                <a:cs typeface="Avenir"/>
                <a:sym typeface="Avenir"/>
              </a:defRPr>
            </a:lvl8pPr>
            <a:lvl9pPr marL="4114800" lvl="8" indent="-266700" algn="l">
              <a:lnSpc>
                <a:spcPct val="115000"/>
              </a:lnSpc>
              <a:spcBef>
                <a:spcPts val="1600"/>
              </a:spcBef>
              <a:spcAft>
                <a:spcPts val="1600"/>
              </a:spcAft>
              <a:buSzPts val="600"/>
              <a:buFont typeface="Avenir"/>
              <a:buChar char="▫"/>
              <a:defRPr sz="600">
                <a:latin typeface="Avenir"/>
                <a:ea typeface="Avenir"/>
                <a:cs typeface="Avenir"/>
                <a:sym typeface="Avenir"/>
              </a:defRPr>
            </a:lvl9pPr>
          </a:lstStyle>
          <a:p>
            <a:endParaRPr/>
          </a:p>
        </p:txBody>
      </p:sp>
      <p:sp>
        <p:nvSpPr>
          <p:cNvPr id="139" name="Google Shape;139;p3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1"/>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pic>
        <p:nvPicPr>
          <p:cNvPr id="143" name="Google Shape;143;p31"/>
          <p:cNvPicPr preferRelativeResize="0"/>
          <p:nvPr/>
        </p:nvPicPr>
        <p:blipFill rotWithShape="1">
          <a:blip r:embed="rId2">
            <a:alphaModFix/>
          </a:blip>
          <a:srcRect/>
          <a:stretch/>
        </p:blipFill>
        <p:spPr>
          <a:xfrm>
            <a:off x="8309960" y="4405074"/>
            <a:ext cx="608288" cy="57270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rgbClr val="0A3B4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33"/>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600"/>
              </a:spcBef>
              <a:spcAft>
                <a:spcPts val="0"/>
              </a:spcAft>
              <a:buSzPts val="1400"/>
              <a:buChar char="•"/>
              <a:defRPr/>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151" name="Google Shape;151;p33"/>
          <p:cNvSpPr txBox="1">
            <a:spLocks noGrp="1"/>
          </p:cNvSpPr>
          <p:nvPr>
            <p:ph type="sldNum" idx="12"/>
          </p:nvPr>
        </p:nvSpPr>
        <p:spPr>
          <a:xfrm>
            <a:off x="8556784" y="4749851"/>
            <a:ext cx="548700" cy="393600"/>
          </a:xfrm>
          <a:prstGeom prst="rect">
            <a:avLst/>
          </a:prstGeom>
          <a:noFill/>
          <a:ln>
            <a:noFill/>
          </a:ln>
        </p:spPr>
        <p:txBody>
          <a:bodyPr spcFirstLastPara="1" wrap="square" lIns="68575" tIns="68575" rIns="68575" bIns="68575" anchor="t" anchorCtr="0">
            <a:no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4"/>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3200"/>
              <a:buNone/>
              <a:defRPr sz="4200"/>
            </a:lvl1pPr>
            <a:lvl2pPr lvl="1" algn="ctr">
              <a:lnSpc>
                <a:spcPct val="100000"/>
              </a:lnSpc>
              <a:spcBef>
                <a:spcPts val="0"/>
              </a:spcBef>
              <a:spcAft>
                <a:spcPts val="0"/>
              </a:spcAft>
              <a:buSzPts val="3200"/>
              <a:buNone/>
              <a:defRPr sz="4200"/>
            </a:lvl2pPr>
            <a:lvl3pPr lvl="2" algn="ctr">
              <a:lnSpc>
                <a:spcPct val="100000"/>
              </a:lnSpc>
              <a:spcBef>
                <a:spcPts val="0"/>
              </a:spcBef>
              <a:spcAft>
                <a:spcPts val="0"/>
              </a:spcAft>
              <a:buSzPts val="3200"/>
              <a:buNone/>
              <a:defRPr sz="4200"/>
            </a:lvl3pPr>
            <a:lvl4pPr lvl="3" algn="ctr">
              <a:lnSpc>
                <a:spcPct val="100000"/>
              </a:lnSpc>
              <a:spcBef>
                <a:spcPts val="0"/>
              </a:spcBef>
              <a:spcAft>
                <a:spcPts val="0"/>
              </a:spcAft>
              <a:buSzPts val="3200"/>
              <a:buNone/>
              <a:defRPr sz="4200"/>
            </a:lvl4pPr>
            <a:lvl5pPr lvl="4" algn="ctr">
              <a:lnSpc>
                <a:spcPct val="100000"/>
              </a:lnSpc>
              <a:spcBef>
                <a:spcPts val="0"/>
              </a:spcBef>
              <a:spcAft>
                <a:spcPts val="0"/>
              </a:spcAft>
              <a:buSzPts val="3200"/>
              <a:buNone/>
              <a:defRPr sz="4200"/>
            </a:lvl5pPr>
            <a:lvl6pPr lvl="5" algn="ctr">
              <a:lnSpc>
                <a:spcPct val="100000"/>
              </a:lnSpc>
              <a:spcBef>
                <a:spcPts val="0"/>
              </a:spcBef>
              <a:spcAft>
                <a:spcPts val="0"/>
              </a:spcAft>
              <a:buSzPts val="3200"/>
              <a:buNone/>
              <a:defRPr sz="4200"/>
            </a:lvl6pPr>
            <a:lvl7pPr lvl="6" algn="ctr">
              <a:lnSpc>
                <a:spcPct val="100000"/>
              </a:lnSpc>
              <a:spcBef>
                <a:spcPts val="0"/>
              </a:spcBef>
              <a:spcAft>
                <a:spcPts val="0"/>
              </a:spcAft>
              <a:buSzPts val="3200"/>
              <a:buNone/>
              <a:defRPr sz="4200"/>
            </a:lvl7pPr>
            <a:lvl8pPr lvl="7" algn="ctr">
              <a:lnSpc>
                <a:spcPct val="100000"/>
              </a:lnSpc>
              <a:spcBef>
                <a:spcPts val="0"/>
              </a:spcBef>
              <a:spcAft>
                <a:spcPts val="0"/>
              </a:spcAft>
              <a:buSzPts val="3200"/>
              <a:buNone/>
              <a:defRPr sz="4200"/>
            </a:lvl8pPr>
            <a:lvl9pPr lvl="8" algn="ctr">
              <a:lnSpc>
                <a:spcPct val="100000"/>
              </a:lnSpc>
              <a:spcBef>
                <a:spcPts val="0"/>
              </a:spcBef>
              <a:spcAft>
                <a:spcPts val="0"/>
              </a:spcAft>
              <a:buSzPts val="3200"/>
              <a:buNone/>
              <a:defRPr sz="4200"/>
            </a:lvl9pPr>
          </a:lstStyle>
          <a:p>
            <a:endParaRPr/>
          </a:p>
        </p:txBody>
      </p:sp>
      <p:sp>
        <p:nvSpPr>
          <p:cNvPr id="155" name="Google Shape;155;p34"/>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rmAutofit/>
          </a:bodyPr>
          <a:lstStyle>
            <a:lvl1pPr lvl="0" algn="ctr">
              <a:lnSpc>
                <a:spcPct val="100000"/>
              </a:lnSpc>
              <a:spcBef>
                <a:spcPts val="0"/>
              </a:spcBef>
              <a:spcAft>
                <a:spcPts val="0"/>
              </a:spcAft>
              <a:buSzPts val="1600"/>
              <a:buNone/>
              <a:defRPr sz="2100"/>
            </a:lvl1pPr>
            <a:lvl2pPr lvl="1" algn="ctr">
              <a:lnSpc>
                <a:spcPct val="100000"/>
              </a:lnSpc>
              <a:spcBef>
                <a:spcPts val="0"/>
              </a:spcBef>
              <a:spcAft>
                <a:spcPts val="0"/>
              </a:spcAft>
              <a:buSzPts val="1600"/>
              <a:buNone/>
              <a:defRPr sz="2100"/>
            </a:lvl2pPr>
            <a:lvl3pPr lvl="2" algn="ctr">
              <a:lnSpc>
                <a:spcPct val="100000"/>
              </a:lnSpc>
              <a:spcBef>
                <a:spcPts val="0"/>
              </a:spcBef>
              <a:spcAft>
                <a:spcPts val="0"/>
              </a:spcAft>
              <a:buSzPts val="1600"/>
              <a:buNone/>
              <a:defRPr sz="2100"/>
            </a:lvl3pPr>
            <a:lvl4pPr lvl="3" algn="ctr">
              <a:lnSpc>
                <a:spcPct val="100000"/>
              </a:lnSpc>
              <a:spcBef>
                <a:spcPts val="0"/>
              </a:spcBef>
              <a:spcAft>
                <a:spcPts val="0"/>
              </a:spcAft>
              <a:buSzPts val="1600"/>
              <a:buNone/>
              <a:defRPr sz="2100"/>
            </a:lvl4pPr>
            <a:lvl5pPr lvl="4" algn="ctr">
              <a:lnSpc>
                <a:spcPct val="100000"/>
              </a:lnSpc>
              <a:spcBef>
                <a:spcPts val="0"/>
              </a:spcBef>
              <a:spcAft>
                <a:spcPts val="0"/>
              </a:spcAft>
              <a:buSzPts val="1600"/>
              <a:buNone/>
              <a:defRPr sz="2100"/>
            </a:lvl5pPr>
            <a:lvl6pPr lvl="5" algn="ctr">
              <a:lnSpc>
                <a:spcPct val="100000"/>
              </a:lnSpc>
              <a:spcBef>
                <a:spcPts val="0"/>
              </a:spcBef>
              <a:spcAft>
                <a:spcPts val="0"/>
              </a:spcAft>
              <a:buSzPts val="1600"/>
              <a:buNone/>
              <a:defRPr sz="2100"/>
            </a:lvl6pPr>
            <a:lvl7pPr lvl="6" algn="ctr">
              <a:lnSpc>
                <a:spcPct val="100000"/>
              </a:lnSpc>
              <a:spcBef>
                <a:spcPts val="0"/>
              </a:spcBef>
              <a:spcAft>
                <a:spcPts val="0"/>
              </a:spcAft>
              <a:buSzPts val="1600"/>
              <a:buNone/>
              <a:defRPr sz="2100"/>
            </a:lvl7pPr>
            <a:lvl8pPr lvl="7" algn="ctr">
              <a:lnSpc>
                <a:spcPct val="100000"/>
              </a:lnSpc>
              <a:spcBef>
                <a:spcPts val="0"/>
              </a:spcBef>
              <a:spcAft>
                <a:spcPts val="0"/>
              </a:spcAft>
              <a:buSzPts val="1600"/>
              <a:buNone/>
              <a:defRPr sz="2100"/>
            </a:lvl8pPr>
            <a:lvl9pPr lvl="8" algn="ctr">
              <a:lnSpc>
                <a:spcPct val="100000"/>
              </a:lnSpc>
              <a:spcBef>
                <a:spcPts val="0"/>
              </a:spcBef>
              <a:spcAft>
                <a:spcPts val="0"/>
              </a:spcAft>
              <a:buSzPts val="1600"/>
              <a:buNone/>
              <a:defRPr sz="2100"/>
            </a:lvl9pPr>
          </a:lstStyle>
          <a:p>
            <a:endParaRPr/>
          </a:p>
        </p:txBody>
      </p:sp>
      <p:sp>
        <p:nvSpPr>
          <p:cNvPr id="156" name="Google Shape;156;p34"/>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rmAutofit/>
          </a:bodyPr>
          <a:lstStyle>
            <a:lvl1pPr marL="457200" lvl="0" indent="-317500" algn="l">
              <a:lnSpc>
                <a:spcPct val="115000"/>
              </a:lnSpc>
              <a:spcBef>
                <a:spcPts val="0"/>
              </a:spcBef>
              <a:spcAft>
                <a:spcPts val="0"/>
              </a:spcAft>
              <a:buSzPts val="14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57" name="Google Shape;157;p3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35"/>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rmAutofit/>
          </a:bodyPr>
          <a:lstStyle>
            <a:lvl1pPr marL="457200" lvl="0" indent="-228600" algn="l">
              <a:lnSpc>
                <a:spcPct val="100000"/>
              </a:lnSpc>
              <a:spcBef>
                <a:spcPts val="0"/>
              </a:spcBef>
              <a:spcAft>
                <a:spcPts val="0"/>
              </a:spcAft>
              <a:buSzPts val="1400"/>
              <a:buNone/>
              <a:defRPr/>
            </a:lvl1pPr>
          </a:lstStyle>
          <a:p>
            <a:endParaRPr/>
          </a:p>
        </p:txBody>
      </p:sp>
      <p:sp>
        <p:nvSpPr>
          <p:cNvPr id="160" name="Google Shape;160;p3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36"/>
          <p:cNvSpPr txBox="1">
            <a:spLocks noGrp="1"/>
          </p:cNvSpPr>
          <p:nvPr>
            <p:ph type="title" hasCustomPrompt="1"/>
          </p:nvPr>
        </p:nvSpPr>
        <p:spPr>
          <a:xfrm>
            <a:off x="311700" y="1106125"/>
            <a:ext cx="8520600" cy="19635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9000"/>
              <a:buNone/>
              <a:defRPr sz="12000"/>
            </a:lvl1pPr>
            <a:lvl2pPr lvl="1" algn="ctr">
              <a:lnSpc>
                <a:spcPct val="100000"/>
              </a:lnSpc>
              <a:spcBef>
                <a:spcPts val="0"/>
              </a:spcBef>
              <a:spcAft>
                <a:spcPts val="0"/>
              </a:spcAft>
              <a:buSzPts val="9000"/>
              <a:buNone/>
              <a:defRPr sz="12000"/>
            </a:lvl2pPr>
            <a:lvl3pPr lvl="2" algn="ctr">
              <a:lnSpc>
                <a:spcPct val="100000"/>
              </a:lnSpc>
              <a:spcBef>
                <a:spcPts val="0"/>
              </a:spcBef>
              <a:spcAft>
                <a:spcPts val="0"/>
              </a:spcAft>
              <a:buSzPts val="9000"/>
              <a:buNone/>
              <a:defRPr sz="12000"/>
            </a:lvl3pPr>
            <a:lvl4pPr lvl="3" algn="ctr">
              <a:lnSpc>
                <a:spcPct val="100000"/>
              </a:lnSpc>
              <a:spcBef>
                <a:spcPts val="0"/>
              </a:spcBef>
              <a:spcAft>
                <a:spcPts val="0"/>
              </a:spcAft>
              <a:buSzPts val="9000"/>
              <a:buNone/>
              <a:defRPr sz="12000"/>
            </a:lvl4pPr>
            <a:lvl5pPr lvl="4" algn="ctr">
              <a:lnSpc>
                <a:spcPct val="100000"/>
              </a:lnSpc>
              <a:spcBef>
                <a:spcPts val="0"/>
              </a:spcBef>
              <a:spcAft>
                <a:spcPts val="0"/>
              </a:spcAft>
              <a:buSzPts val="9000"/>
              <a:buNone/>
              <a:defRPr sz="12000"/>
            </a:lvl5pPr>
            <a:lvl6pPr lvl="5" algn="ctr">
              <a:lnSpc>
                <a:spcPct val="100000"/>
              </a:lnSpc>
              <a:spcBef>
                <a:spcPts val="0"/>
              </a:spcBef>
              <a:spcAft>
                <a:spcPts val="0"/>
              </a:spcAft>
              <a:buSzPts val="9000"/>
              <a:buNone/>
              <a:defRPr sz="12000"/>
            </a:lvl6pPr>
            <a:lvl7pPr lvl="6" algn="ctr">
              <a:lnSpc>
                <a:spcPct val="100000"/>
              </a:lnSpc>
              <a:spcBef>
                <a:spcPts val="0"/>
              </a:spcBef>
              <a:spcAft>
                <a:spcPts val="0"/>
              </a:spcAft>
              <a:buSzPts val="9000"/>
              <a:buNone/>
              <a:defRPr sz="12000"/>
            </a:lvl7pPr>
            <a:lvl8pPr lvl="7" algn="ctr">
              <a:lnSpc>
                <a:spcPct val="100000"/>
              </a:lnSpc>
              <a:spcBef>
                <a:spcPts val="0"/>
              </a:spcBef>
              <a:spcAft>
                <a:spcPts val="0"/>
              </a:spcAft>
              <a:buSzPts val="9000"/>
              <a:buNone/>
              <a:defRPr sz="12000"/>
            </a:lvl8pPr>
            <a:lvl9pPr lvl="8" algn="ctr">
              <a:lnSpc>
                <a:spcPct val="100000"/>
              </a:lnSpc>
              <a:spcBef>
                <a:spcPts val="0"/>
              </a:spcBef>
              <a:spcAft>
                <a:spcPts val="0"/>
              </a:spcAft>
              <a:buSzPts val="9000"/>
              <a:buNone/>
              <a:defRPr sz="12000"/>
            </a:lvl9pPr>
          </a:lstStyle>
          <a:p>
            <a:r>
              <a:t>xx%</a:t>
            </a:r>
          </a:p>
        </p:txBody>
      </p:sp>
      <p:sp>
        <p:nvSpPr>
          <p:cNvPr id="163" name="Google Shape;163;p36"/>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rmAutofit/>
          </a:bodyPr>
          <a:lstStyle>
            <a:lvl1pPr marL="457200" lvl="0" indent="-317500" algn="ctr">
              <a:lnSpc>
                <a:spcPct val="115000"/>
              </a:lnSpc>
              <a:spcBef>
                <a:spcPts val="0"/>
              </a:spcBef>
              <a:spcAft>
                <a:spcPts val="0"/>
              </a:spcAft>
              <a:buSzPts val="14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64" name="Google Shape;164;p3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A3B48"/>
              </a:buClr>
              <a:buSzPts val="2800"/>
              <a:buFont typeface="Arial"/>
              <a:buNone/>
              <a:defRPr>
                <a:solidFill>
                  <a:srgbClr val="0A3B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457200" y="1063229"/>
            <a:ext cx="4038600" cy="2545556"/>
          </a:xfrm>
          <a:prstGeom prst="rect">
            <a:avLst/>
          </a:prstGeom>
          <a:noFill/>
          <a:ln>
            <a:noFill/>
          </a:ln>
        </p:spPr>
        <p:txBody>
          <a:bodyPr spcFirstLastPara="1" wrap="square" lIns="91425" tIns="45700" rIns="91425" bIns="45700" anchor="t" anchorCtr="0">
            <a:normAutofit/>
          </a:bodyPr>
          <a:lstStyle>
            <a:lvl1pPr marL="457200" lvl="0" indent="-355600" algn="l">
              <a:spcBef>
                <a:spcPts val="600"/>
              </a:spcBef>
              <a:spcAft>
                <a:spcPts val="0"/>
              </a:spcAft>
              <a:buSzPts val="2000"/>
              <a:buChar char="•"/>
              <a:defRPr sz="2000"/>
            </a:lvl1pPr>
            <a:lvl2pPr marL="914400" lvl="1" indent="-342900" algn="l">
              <a:spcBef>
                <a:spcPts val="600"/>
              </a:spcBef>
              <a:spcAft>
                <a:spcPts val="0"/>
              </a:spcAft>
              <a:buSzPts val="1800"/>
              <a:buChar char="•"/>
              <a:defRPr sz="1800"/>
            </a:lvl2pPr>
            <a:lvl3pPr marL="1371600" lvl="2" indent="-330200" algn="l">
              <a:spcBef>
                <a:spcPts val="600"/>
              </a:spcBef>
              <a:spcAft>
                <a:spcPts val="0"/>
              </a:spcAft>
              <a:buSzPts val="1600"/>
              <a:buChar char="•"/>
              <a:defRPr sz="1600"/>
            </a:lvl3pPr>
            <a:lvl4pPr marL="1828800" lvl="3" indent="-317500" algn="l">
              <a:spcBef>
                <a:spcPts val="600"/>
              </a:spcBef>
              <a:spcAft>
                <a:spcPts val="0"/>
              </a:spcAft>
              <a:buSzPts val="1400"/>
              <a:buChar char="•"/>
              <a:defRPr sz="1400"/>
            </a:lvl4pPr>
            <a:lvl5pPr marL="2286000" lvl="4" indent="-317500" algn="l">
              <a:spcBef>
                <a:spcPts val="60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 name="Google Shape;20;p5"/>
          <p:cNvSpPr txBox="1">
            <a:spLocks noGrp="1"/>
          </p:cNvSpPr>
          <p:nvPr>
            <p:ph type="body" idx="2"/>
          </p:nvPr>
        </p:nvSpPr>
        <p:spPr>
          <a:xfrm>
            <a:off x="4648200" y="1063229"/>
            <a:ext cx="4038600" cy="2545556"/>
          </a:xfrm>
          <a:prstGeom prst="rect">
            <a:avLst/>
          </a:prstGeom>
          <a:noFill/>
          <a:ln>
            <a:noFill/>
          </a:ln>
        </p:spPr>
        <p:txBody>
          <a:bodyPr spcFirstLastPara="1" wrap="square" lIns="91425" tIns="45700" rIns="91425" bIns="45700" anchor="t" anchorCtr="0">
            <a:normAutofit/>
          </a:bodyPr>
          <a:lstStyle>
            <a:lvl1pPr marL="457200" lvl="0" indent="-355600" algn="l">
              <a:spcBef>
                <a:spcPts val="600"/>
              </a:spcBef>
              <a:spcAft>
                <a:spcPts val="0"/>
              </a:spcAft>
              <a:buSzPts val="2000"/>
              <a:buChar char="•"/>
              <a:defRPr sz="2000"/>
            </a:lvl1pPr>
            <a:lvl2pPr marL="914400" lvl="1" indent="-342900" algn="l">
              <a:spcBef>
                <a:spcPts val="600"/>
              </a:spcBef>
              <a:spcAft>
                <a:spcPts val="0"/>
              </a:spcAft>
              <a:buSzPts val="1800"/>
              <a:buChar char="•"/>
              <a:defRPr sz="1800"/>
            </a:lvl2pPr>
            <a:lvl3pPr marL="1371600" lvl="2" indent="-330200" algn="l">
              <a:spcBef>
                <a:spcPts val="600"/>
              </a:spcBef>
              <a:spcAft>
                <a:spcPts val="0"/>
              </a:spcAft>
              <a:buSzPts val="1600"/>
              <a:buChar char="•"/>
              <a:defRPr sz="1600"/>
            </a:lvl3pPr>
            <a:lvl4pPr marL="1828800" lvl="3" indent="-317500" algn="l">
              <a:spcBef>
                <a:spcPts val="600"/>
              </a:spcBef>
              <a:spcAft>
                <a:spcPts val="0"/>
              </a:spcAft>
              <a:buSzPts val="1400"/>
              <a:buChar char="•"/>
              <a:defRPr sz="1400"/>
            </a:lvl4pPr>
            <a:lvl5pPr marL="2286000" lvl="4" indent="-317500" algn="l">
              <a:spcBef>
                <a:spcPts val="600"/>
              </a:spcBef>
              <a:spcAft>
                <a:spcPts val="0"/>
              </a:spcAft>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5_Blank">
    <p:spTree>
      <p:nvGrpSpPr>
        <p:cNvPr id="1" name="Shape 165"/>
        <p:cNvGrpSpPr/>
        <p:nvPr/>
      </p:nvGrpSpPr>
      <p:grpSpPr>
        <a:xfrm>
          <a:off x="0" y="0"/>
          <a:ext cx="0" cy="0"/>
          <a:chOff x="0" y="0"/>
          <a:chExt cx="0" cy="0"/>
        </a:xfrm>
      </p:grpSpPr>
      <p:sp>
        <p:nvSpPr>
          <p:cNvPr id="166" name="Google Shape;166;p3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37"/>
          <p:cNvSpPr/>
          <p:nvPr/>
        </p:nvSpPr>
        <p:spPr>
          <a:xfrm>
            <a:off x="0" y="0"/>
            <a:ext cx="294078" cy="5143500"/>
          </a:xfrm>
          <a:prstGeom prst="rect">
            <a:avLst/>
          </a:prstGeom>
          <a:solidFill>
            <a:srgbClr val="AC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Blank">
  <p:cSld name="4_Blank">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8"/>
          <p:cNvSpPr txBox="1">
            <a:spLocks noGrp="1"/>
          </p:cNvSpPr>
          <p:nvPr>
            <p:ph type="body" idx="1"/>
          </p:nvPr>
        </p:nvSpPr>
        <p:spPr>
          <a:xfrm>
            <a:off x="592183" y="398865"/>
            <a:ext cx="8094617" cy="445868"/>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500"/>
              </a:spcBef>
              <a:spcAft>
                <a:spcPts val="0"/>
              </a:spcAft>
              <a:buSzPts val="1400"/>
              <a:buFont typeface="Arial"/>
              <a:buNone/>
              <a:defRPr sz="2400" b="1">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70" name="Google Shape;170;p38"/>
          <p:cNvSpPr txBox="1">
            <a:spLocks noGrp="1"/>
          </p:cNvSpPr>
          <p:nvPr>
            <p:ph type="body" idx="2"/>
          </p:nvPr>
        </p:nvSpPr>
        <p:spPr>
          <a:xfrm>
            <a:off x="592183" y="1139094"/>
            <a:ext cx="4476206" cy="2710096"/>
          </a:xfrm>
          <a:prstGeom prst="rect">
            <a:avLst/>
          </a:prstGeom>
          <a:noFill/>
          <a:ln>
            <a:noFill/>
          </a:ln>
        </p:spPr>
        <p:txBody>
          <a:bodyPr spcFirstLastPara="1" wrap="square" lIns="68575" tIns="68575" rIns="68575" bIns="68575" anchor="t" anchorCtr="0">
            <a:noAutofit/>
          </a:bodyPr>
          <a:lstStyle>
            <a:lvl1pPr marL="457200" lvl="0" indent="-317500" algn="l">
              <a:lnSpc>
                <a:spcPct val="115000"/>
              </a:lnSpc>
              <a:spcBef>
                <a:spcPts val="400"/>
              </a:spcBef>
              <a:spcAft>
                <a:spcPts val="0"/>
              </a:spcAft>
              <a:buSzPts val="1400"/>
              <a:buFont typeface="Arial"/>
              <a:buChar char="•"/>
              <a:defRPr sz="1800">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Blank">
  <p:cSld name="3_Blank">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9"/>
          <p:cNvSpPr txBox="1">
            <a:spLocks noGrp="1"/>
          </p:cNvSpPr>
          <p:nvPr>
            <p:ph type="body" idx="1"/>
          </p:nvPr>
        </p:nvSpPr>
        <p:spPr>
          <a:xfrm>
            <a:off x="592183" y="398865"/>
            <a:ext cx="8094617" cy="445868"/>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500"/>
              </a:spcBef>
              <a:spcAft>
                <a:spcPts val="0"/>
              </a:spcAft>
              <a:buSzPts val="1400"/>
              <a:buFont typeface="Arial"/>
              <a:buNone/>
              <a:defRPr sz="2400" b="1">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73" name="Google Shape;173;p39"/>
          <p:cNvSpPr txBox="1">
            <a:spLocks noGrp="1"/>
          </p:cNvSpPr>
          <p:nvPr>
            <p:ph type="body" idx="2"/>
          </p:nvPr>
        </p:nvSpPr>
        <p:spPr>
          <a:xfrm>
            <a:off x="592183" y="1139094"/>
            <a:ext cx="4476206" cy="2710096"/>
          </a:xfrm>
          <a:prstGeom prst="rect">
            <a:avLst/>
          </a:prstGeom>
          <a:noFill/>
          <a:ln>
            <a:noFill/>
          </a:ln>
        </p:spPr>
        <p:txBody>
          <a:bodyPr spcFirstLastPara="1" wrap="square" lIns="68575" tIns="68575" rIns="68575" bIns="68575" anchor="t" anchorCtr="0">
            <a:noAutofit/>
          </a:bodyPr>
          <a:lstStyle>
            <a:lvl1pPr marL="457200" lvl="0" indent="-317500" algn="l">
              <a:lnSpc>
                <a:spcPct val="115000"/>
              </a:lnSpc>
              <a:spcBef>
                <a:spcPts val="400"/>
              </a:spcBef>
              <a:spcAft>
                <a:spcPts val="0"/>
              </a:spcAft>
              <a:buSzPts val="1400"/>
              <a:buFont typeface="Arial"/>
              <a:buChar char="•"/>
              <a:defRPr sz="1800">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4"/>
        <p:cNvGrpSpPr/>
        <p:nvPr/>
      </p:nvGrpSpPr>
      <p:grpSpPr>
        <a:xfrm>
          <a:off x="0" y="0"/>
          <a:ext cx="0" cy="0"/>
          <a:chOff x="0" y="0"/>
          <a:chExt cx="0" cy="0"/>
        </a:xfrm>
      </p:grpSpPr>
      <p:pic>
        <p:nvPicPr>
          <p:cNvPr id="175" name="Google Shape;175;p40" descr="Logo&#10;&#10;Description automatically generated"/>
          <p:cNvPicPr preferRelativeResize="0"/>
          <p:nvPr/>
        </p:nvPicPr>
        <p:blipFill rotWithShape="1">
          <a:blip r:embed="rId2">
            <a:alphaModFix/>
          </a:blip>
          <a:srcRect/>
          <a:stretch/>
        </p:blipFill>
        <p:spPr>
          <a:xfrm>
            <a:off x="8188644" y="4191501"/>
            <a:ext cx="865087" cy="865087"/>
          </a:xfrm>
          <a:prstGeom prst="rect">
            <a:avLst/>
          </a:prstGeom>
          <a:noFill/>
          <a:ln>
            <a:noFill/>
          </a:ln>
        </p:spPr>
      </p:pic>
      <p:sp>
        <p:nvSpPr>
          <p:cNvPr id="176" name="Google Shape;176;p40"/>
          <p:cNvSpPr/>
          <p:nvPr/>
        </p:nvSpPr>
        <p:spPr>
          <a:xfrm>
            <a:off x="1" y="0"/>
            <a:ext cx="332509" cy="5143500"/>
          </a:xfrm>
          <a:prstGeom prst="rect">
            <a:avLst/>
          </a:prstGeom>
          <a:solidFill>
            <a:srgbClr val="DD5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54"/>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rgbClr val="0A3B4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7" name="Google Shape;227;p54"/>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600"/>
              </a:spcBef>
              <a:spcAft>
                <a:spcPts val="0"/>
              </a:spcAft>
              <a:buSzPts val="1400"/>
              <a:buChar char="•"/>
              <a:defRPr/>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228" name="Google Shape;228;p54"/>
          <p:cNvSpPr txBox="1">
            <a:spLocks noGrp="1"/>
          </p:cNvSpPr>
          <p:nvPr>
            <p:ph type="sldNum" idx="12"/>
          </p:nvPr>
        </p:nvSpPr>
        <p:spPr>
          <a:xfrm>
            <a:off x="8556784" y="4749851"/>
            <a:ext cx="548700" cy="393600"/>
          </a:xfrm>
          <a:prstGeom prst="rect">
            <a:avLst/>
          </a:prstGeom>
          <a:noFill/>
          <a:ln>
            <a:noFill/>
          </a:ln>
        </p:spPr>
        <p:txBody>
          <a:bodyPr spcFirstLastPara="1" wrap="square" lIns="68575" tIns="68575" rIns="68575" bIns="68575" anchor="t" anchorCtr="0">
            <a:no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9"/>
        <p:cNvGrpSpPr/>
        <p:nvPr/>
      </p:nvGrpSpPr>
      <p:grpSpPr>
        <a:xfrm>
          <a:off x="0" y="0"/>
          <a:ext cx="0" cy="0"/>
          <a:chOff x="0" y="0"/>
          <a:chExt cx="0" cy="0"/>
        </a:xfrm>
      </p:grpSpPr>
      <p:sp>
        <p:nvSpPr>
          <p:cNvPr id="230" name="Google Shape;230;p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5"/>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3200"/>
              <a:buNone/>
              <a:defRPr sz="4200"/>
            </a:lvl1pPr>
            <a:lvl2pPr lvl="1" algn="ctr">
              <a:lnSpc>
                <a:spcPct val="100000"/>
              </a:lnSpc>
              <a:spcBef>
                <a:spcPts val="0"/>
              </a:spcBef>
              <a:spcAft>
                <a:spcPts val="0"/>
              </a:spcAft>
              <a:buSzPts val="3200"/>
              <a:buNone/>
              <a:defRPr sz="4200"/>
            </a:lvl2pPr>
            <a:lvl3pPr lvl="2" algn="ctr">
              <a:lnSpc>
                <a:spcPct val="100000"/>
              </a:lnSpc>
              <a:spcBef>
                <a:spcPts val="0"/>
              </a:spcBef>
              <a:spcAft>
                <a:spcPts val="0"/>
              </a:spcAft>
              <a:buSzPts val="3200"/>
              <a:buNone/>
              <a:defRPr sz="4200"/>
            </a:lvl3pPr>
            <a:lvl4pPr lvl="3" algn="ctr">
              <a:lnSpc>
                <a:spcPct val="100000"/>
              </a:lnSpc>
              <a:spcBef>
                <a:spcPts val="0"/>
              </a:spcBef>
              <a:spcAft>
                <a:spcPts val="0"/>
              </a:spcAft>
              <a:buSzPts val="3200"/>
              <a:buNone/>
              <a:defRPr sz="4200"/>
            </a:lvl4pPr>
            <a:lvl5pPr lvl="4" algn="ctr">
              <a:lnSpc>
                <a:spcPct val="100000"/>
              </a:lnSpc>
              <a:spcBef>
                <a:spcPts val="0"/>
              </a:spcBef>
              <a:spcAft>
                <a:spcPts val="0"/>
              </a:spcAft>
              <a:buSzPts val="3200"/>
              <a:buNone/>
              <a:defRPr sz="4200"/>
            </a:lvl5pPr>
            <a:lvl6pPr lvl="5" algn="ctr">
              <a:lnSpc>
                <a:spcPct val="100000"/>
              </a:lnSpc>
              <a:spcBef>
                <a:spcPts val="0"/>
              </a:spcBef>
              <a:spcAft>
                <a:spcPts val="0"/>
              </a:spcAft>
              <a:buSzPts val="3200"/>
              <a:buNone/>
              <a:defRPr sz="4200"/>
            </a:lvl6pPr>
            <a:lvl7pPr lvl="6" algn="ctr">
              <a:lnSpc>
                <a:spcPct val="100000"/>
              </a:lnSpc>
              <a:spcBef>
                <a:spcPts val="0"/>
              </a:spcBef>
              <a:spcAft>
                <a:spcPts val="0"/>
              </a:spcAft>
              <a:buSzPts val="3200"/>
              <a:buNone/>
              <a:defRPr sz="4200"/>
            </a:lvl7pPr>
            <a:lvl8pPr lvl="7" algn="ctr">
              <a:lnSpc>
                <a:spcPct val="100000"/>
              </a:lnSpc>
              <a:spcBef>
                <a:spcPts val="0"/>
              </a:spcBef>
              <a:spcAft>
                <a:spcPts val="0"/>
              </a:spcAft>
              <a:buSzPts val="3200"/>
              <a:buNone/>
              <a:defRPr sz="4200"/>
            </a:lvl8pPr>
            <a:lvl9pPr lvl="8" algn="ctr">
              <a:lnSpc>
                <a:spcPct val="100000"/>
              </a:lnSpc>
              <a:spcBef>
                <a:spcPts val="0"/>
              </a:spcBef>
              <a:spcAft>
                <a:spcPts val="0"/>
              </a:spcAft>
              <a:buSzPts val="3200"/>
              <a:buNone/>
              <a:defRPr sz="4200"/>
            </a:lvl9pPr>
          </a:lstStyle>
          <a:p>
            <a:endParaRPr/>
          </a:p>
        </p:txBody>
      </p:sp>
      <p:sp>
        <p:nvSpPr>
          <p:cNvPr id="232" name="Google Shape;232;p55"/>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rmAutofit/>
          </a:bodyPr>
          <a:lstStyle>
            <a:lvl1pPr lvl="0" algn="ctr">
              <a:lnSpc>
                <a:spcPct val="100000"/>
              </a:lnSpc>
              <a:spcBef>
                <a:spcPts val="0"/>
              </a:spcBef>
              <a:spcAft>
                <a:spcPts val="0"/>
              </a:spcAft>
              <a:buSzPts val="1600"/>
              <a:buNone/>
              <a:defRPr sz="2100"/>
            </a:lvl1pPr>
            <a:lvl2pPr lvl="1" algn="ctr">
              <a:lnSpc>
                <a:spcPct val="100000"/>
              </a:lnSpc>
              <a:spcBef>
                <a:spcPts val="0"/>
              </a:spcBef>
              <a:spcAft>
                <a:spcPts val="0"/>
              </a:spcAft>
              <a:buSzPts val="1600"/>
              <a:buNone/>
              <a:defRPr sz="2100"/>
            </a:lvl2pPr>
            <a:lvl3pPr lvl="2" algn="ctr">
              <a:lnSpc>
                <a:spcPct val="100000"/>
              </a:lnSpc>
              <a:spcBef>
                <a:spcPts val="0"/>
              </a:spcBef>
              <a:spcAft>
                <a:spcPts val="0"/>
              </a:spcAft>
              <a:buSzPts val="1600"/>
              <a:buNone/>
              <a:defRPr sz="2100"/>
            </a:lvl3pPr>
            <a:lvl4pPr lvl="3" algn="ctr">
              <a:lnSpc>
                <a:spcPct val="100000"/>
              </a:lnSpc>
              <a:spcBef>
                <a:spcPts val="0"/>
              </a:spcBef>
              <a:spcAft>
                <a:spcPts val="0"/>
              </a:spcAft>
              <a:buSzPts val="1600"/>
              <a:buNone/>
              <a:defRPr sz="2100"/>
            </a:lvl4pPr>
            <a:lvl5pPr lvl="4" algn="ctr">
              <a:lnSpc>
                <a:spcPct val="100000"/>
              </a:lnSpc>
              <a:spcBef>
                <a:spcPts val="0"/>
              </a:spcBef>
              <a:spcAft>
                <a:spcPts val="0"/>
              </a:spcAft>
              <a:buSzPts val="1600"/>
              <a:buNone/>
              <a:defRPr sz="2100"/>
            </a:lvl5pPr>
            <a:lvl6pPr lvl="5" algn="ctr">
              <a:lnSpc>
                <a:spcPct val="100000"/>
              </a:lnSpc>
              <a:spcBef>
                <a:spcPts val="0"/>
              </a:spcBef>
              <a:spcAft>
                <a:spcPts val="0"/>
              </a:spcAft>
              <a:buSzPts val="1600"/>
              <a:buNone/>
              <a:defRPr sz="2100"/>
            </a:lvl6pPr>
            <a:lvl7pPr lvl="6" algn="ctr">
              <a:lnSpc>
                <a:spcPct val="100000"/>
              </a:lnSpc>
              <a:spcBef>
                <a:spcPts val="0"/>
              </a:spcBef>
              <a:spcAft>
                <a:spcPts val="0"/>
              </a:spcAft>
              <a:buSzPts val="1600"/>
              <a:buNone/>
              <a:defRPr sz="2100"/>
            </a:lvl7pPr>
            <a:lvl8pPr lvl="7" algn="ctr">
              <a:lnSpc>
                <a:spcPct val="100000"/>
              </a:lnSpc>
              <a:spcBef>
                <a:spcPts val="0"/>
              </a:spcBef>
              <a:spcAft>
                <a:spcPts val="0"/>
              </a:spcAft>
              <a:buSzPts val="1600"/>
              <a:buNone/>
              <a:defRPr sz="2100"/>
            </a:lvl8pPr>
            <a:lvl9pPr lvl="8" algn="ctr">
              <a:lnSpc>
                <a:spcPct val="100000"/>
              </a:lnSpc>
              <a:spcBef>
                <a:spcPts val="0"/>
              </a:spcBef>
              <a:spcAft>
                <a:spcPts val="0"/>
              </a:spcAft>
              <a:buSzPts val="1600"/>
              <a:buNone/>
              <a:defRPr sz="2100"/>
            </a:lvl9pPr>
          </a:lstStyle>
          <a:p>
            <a:endParaRPr/>
          </a:p>
        </p:txBody>
      </p:sp>
      <p:sp>
        <p:nvSpPr>
          <p:cNvPr id="233" name="Google Shape;233;p55"/>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rmAutofit/>
          </a:bodyPr>
          <a:lstStyle>
            <a:lvl1pPr marL="457200" lvl="0" indent="-317500" algn="l">
              <a:lnSpc>
                <a:spcPct val="115000"/>
              </a:lnSpc>
              <a:spcBef>
                <a:spcPts val="0"/>
              </a:spcBef>
              <a:spcAft>
                <a:spcPts val="0"/>
              </a:spcAft>
              <a:buSzPts val="14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34" name="Google Shape;234;p5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35"/>
        <p:cNvGrpSpPr/>
        <p:nvPr/>
      </p:nvGrpSpPr>
      <p:grpSpPr>
        <a:xfrm>
          <a:off x="0" y="0"/>
          <a:ext cx="0" cy="0"/>
          <a:chOff x="0" y="0"/>
          <a:chExt cx="0" cy="0"/>
        </a:xfrm>
      </p:grpSpPr>
      <p:sp>
        <p:nvSpPr>
          <p:cNvPr id="236" name="Google Shape;236;p56"/>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rmAutofit/>
          </a:bodyPr>
          <a:lstStyle>
            <a:lvl1pPr marL="457200" lvl="0" indent="-228600" algn="l">
              <a:lnSpc>
                <a:spcPct val="100000"/>
              </a:lnSpc>
              <a:spcBef>
                <a:spcPts val="0"/>
              </a:spcBef>
              <a:spcAft>
                <a:spcPts val="0"/>
              </a:spcAft>
              <a:buSzPts val="1400"/>
              <a:buNone/>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37" name="Google Shape;237;p5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8"/>
        <p:cNvGrpSpPr/>
        <p:nvPr/>
      </p:nvGrpSpPr>
      <p:grpSpPr>
        <a:xfrm>
          <a:off x="0" y="0"/>
          <a:ext cx="0" cy="0"/>
          <a:chOff x="0" y="0"/>
          <a:chExt cx="0" cy="0"/>
        </a:xfrm>
      </p:grpSpPr>
      <p:sp>
        <p:nvSpPr>
          <p:cNvPr id="239" name="Google Shape;239;p57"/>
          <p:cNvSpPr txBox="1">
            <a:spLocks noGrp="1"/>
          </p:cNvSpPr>
          <p:nvPr>
            <p:ph type="title"/>
          </p:nvPr>
        </p:nvSpPr>
        <p:spPr>
          <a:xfrm>
            <a:off x="311700" y="1106125"/>
            <a:ext cx="8520600" cy="19635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9000"/>
              <a:buNone/>
              <a:defRPr sz="12000"/>
            </a:lvl1pPr>
            <a:lvl2pPr lvl="1" algn="ctr">
              <a:lnSpc>
                <a:spcPct val="100000"/>
              </a:lnSpc>
              <a:spcBef>
                <a:spcPts val="0"/>
              </a:spcBef>
              <a:spcAft>
                <a:spcPts val="0"/>
              </a:spcAft>
              <a:buSzPts val="9000"/>
              <a:buNone/>
              <a:defRPr sz="12000"/>
            </a:lvl2pPr>
            <a:lvl3pPr lvl="2" algn="ctr">
              <a:lnSpc>
                <a:spcPct val="100000"/>
              </a:lnSpc>
              <a:spcBef>
                <a:spcPts val="0"/>
              </a:spcBef>
              <a:spcAft>
                <a:spcPts val="0"/>
              </a:spcAft>
              <a:buSzPts val="9000"/>
              <a:buNone/>
              <a:defRPr sz="12000"/>
            </a:lvl3pPr>
            <a:lvl4pPr lvl="3" algn="ctr">
              <a:lnSpc>
                <a:spcPct val="100000"/>
              </a:lnSpc>
              <a:spcBef>
                <a:spcPts val="0"/>
              </a:spcBef>
              <a:spcAft>
                <a:spcPts val="0"/>
              </a:spcAft>
              <a:buSzPts val="9000"/>
              <a:buNone/>
              <a:defRPr sz="12000"/>
            </a:lvl4pPr>
            <a:lvl5pPr lvl="4" algn="ctr">
              <a:lnSpc>
                <a:spcPct val="100000"/>
              </a:lnSpc>
              <a:spcBef>
                <a:spcPts val="0"/>
              </a:spcBef>
              <a:spcAft>
                <a:spcPts val="0"/>
              </a:spcAft>
              <a:buSzPts val="9000"/>
              <a:buNone/>
              <a:defRPr sz="12000"/>
            </a:lvl5pPr>
            <a:lvl6pPr lvl="5" algn="ctr">
              <a:lnSpc>
                <a:spcPct val="100000"/>
              </a:lnSpc>
              <a:spcBef>
                <a:spcPts val="0"/>
              </a:spcBef>
              <a:spcAft>
                <a:spcPts val="0"/>
              </a:spcAft>
              <a:buSzPts val="9000"/>
              <a:buNone/>
              <a:defRPr sz="12000"/>
            </a:lvl6pPr>
            <a:lvl7pPr lvl="6" algn="ctr">
              <a:lnSpc>
                <a:spcPct val="100000"/>
              </a:lnSpc>
              <a:spcBef>
                <a:spcPts val="0"/>
              </a:spcBef>
              <a:spcAft>
                <a:spcPts val="0"/>
              </a:spcAft>
              <a:buSzPts val="9000"/>
              <a:buNone/>
              <a:defRPr sz="12000"/>
            </a:lvl7pPr>
            <a:lvl8pPr lvl="7" algn="ctr">
              <a:lnSpc>
                <a:spcPct val="100000"/>
              </a:lnSpc>
              <a:spcBef>
                <a:spcPts val="0"/>
              </a:spcBef>
              <a:spcAft>
                <a:spcPts val="0"/>
              </a:spcAft>
              <a:buSzPts val="9000"/>
              <a:buNone/>
              <a:defRPr sz="12000"/>
            </a:lvl8pPr>
            <a:lvl9pPr lvl="8" algn="ctr">
              <a:lnSpc>
                <a:spcPct val="100000"/>
              </a:lnSpc>
              <a:spcBef>
                <a:spcPts val="0"/>
              </a:spcBef>
              <a:spcAft>
                <a:spcPts val="0"/>
              </a:spcAft>
              <a:buSzPts val="9000"/>
              <a:buNone/>
              <a:defRPr sz="12000"/>
            </a:lvl9pPr>
          </a:lstStyle>
          <a:p>
            <a:endParaRPr/>
          </a:p>
        </p:txBody>
      </p:sp>
      <p:sp>
        <p:nvSpPr>
          <p:cNvPr id="240" name="Google Shape;240;p57"/>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rmAutofit/>
          </a:bodyPr>
          <a:lstStyle>
            <a:lvl1pPr marL="457200" lvl="0" indent="-317500" algn="ctr">
              <a:lnSpc>
                <a:spcPct val="115000"/>
              </a:lnSpc>
              <a:spcBef>
                <a:spcPts val="0"/>
              </a:spcBef>
              <a:spcAft>
                <a:spcPts val="0"/>
              </a:spcAft>
              <a:buSzPts val="14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241" name="Google Shape;241;p5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2"/>
        <p:cNvGrpSpPr/>
        <p:nvPr/>
      </p:nvGrpSpPr>
      <p:grpSpPr>
        <a:xfrm>
          <a:off x="0" y="0"/>
          <a:ext cx="0" cy="0"/>
          <a:chOff x="0" y="0"/>
          <a:chExt cx="0" cy="0"/>
        </a:xfrm>
      </p:grpSpPr>
      <p:sp>
        <p:nvSpPr>
          <p:cNvPr id="243" name="Google Shape;243;p5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4" name="Google Shape;244;p58"/>
          <p:cNvSpPr/>
          <p:nvPr/>
        </p:nvSpPr>
        <p:spPr>
          <a:xfrm>
            <a:off x="0" y="0"/>
            <a:ext cx="294078" cy="5143500"/>
          </a:xfrm>
          <a:prstGeom prst="rect">
            <a:avLst/>
          </a:prstGeom>
          <a:solidFill>
            <a:srgbClr val="AC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Blank">
  <p:cSld name="4_Blank">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59"/>
          <p:cNvSpPr txBox="1">
            <a:spLocks noGrp="1"/>
          </p:cNvSpPr>
          <p:nvPr>
            <p:ph type="body" idx="1"/>
          </p:nvPr>
        </p:nvSpPr>
        <p:spPr>
          <a:xfrm>
            <a:off x="592184" y="398866"/>
            <a:ext cx="8094617" cy="445868"/>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500"/>
              </a:spcBef>
              <a:spcAft>
                <a:spcPts val="0"/>
              </a:spcAft>
              <a:buSzPts val="1400"/>
              <a:buFont typeface="Arial"/>
              <a:buNone/>
              <a:defRPr sz="2400" b="1">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7" name="Google Shape;247;p59"/>
          <p:cNvSpPr txBox="1">
            <a:spLocks noGrp="1"/>
          </p:cNvSpPr>
          <p:nvPr>
            <p:ph type="body" idx="2"/>
          </p:nvPr>
        </p:nvSpPr>
        <p:spPr>
          <a:xfrm>
            <a:off x="592183" y="1139094"/>
            <a:ext cx="4476206" cy="2710096"/>
          </a:xfrm>
          <a:prstGeom prst="rect">
            <a:avLst/>
          </a:prstGeom>
          <a:noFill/>
          <a:ln>
            <a:noFill/>
          </a:ln>
        </p:spPr>
        <p:txBody>
          <a:bodyPr spcFirstLastPara="1" wrap="square" lIns="68575" tIns="68575" rIns="68575" bIns="68575" anchor="t" anchorCtr="0">
            <a:noAutofit/>
          </a:bodyPr>
          <a:lstStyle>
            <a:lvl1pPr marL="457200" lvl="0" indent="-317500" algn="l">
              <a:lnSpc>
                <a:spcPct val="115000"/>
              </a:lnSpc>
              <a:spcBef>
                <a:spcPts val="400"/>
              </a:spcBef>
              <a:spcAft>
                <a:spcPts val="0"/>
              </a:spcAft>
              <a:buSzPts val="1400"/>
              <a:buFont typeface="Arial"/>
              <a:buChar char="•"/>
              <a:defRPr sz="1800">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1195436"/>
            <a:ext cx="8229600" cy="27526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A3B48"/>
              </a:buClr>
              <a:buSzPts val="2800"/>
              <a:buFont typeface="Arial"/>
              <a:buNone/>
              <a:defRPr>
                <a:solidFill>
                  <a:srgbClr val="0A3B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Blank">
  <p:cSld name="3_Blank">
    <p:bg>
      <p:bgPr>
        <a:blipFill>
          <a:blip r:embed="rId2">
            <a:alphaModFix/>
          </a:blip>
          <a:stretch>
            <a:fillRect/>
          </a:stretch>
        </a:blipFill>
        <a:effectLst/>
      </p:bgPr>
    </p:bg>
    <p:spTree>
      <p:nvGrpSpPr>
        <p:cNvPr id="1" name="Shape 248"/>
        <p:cNvGrpSpPr/>
        <p:nvPr/>
      </p:nvGrpSpPr>
      <p:grpSpPr>
        <a:xfrm>
          <a:off x="0" y="0"/>
          <a:ext cx="0" cy="0"/>
          <a:chOff x="0" y="0"/>
          <a:chExt cx="0" cy="0"/>
        </a:xfrm>
      </p:grpSpPr>
      <p:sp>
        <p:nvSpPr>
          <p:cNvPr id="249" name="Google Shape;249;p60"/>
          <p:cNvSpPr txBox="1">
            <a:spLocks noGrp="1"/>
          </p:cNvSpPr>
          <p:nvPr>
            <p:ph type="body" idx="1"/>
          </p:nvPr>
        </p:nvSpPr>
        <p:spPr>
          <a:xfrm>
            <a:off x="592184" y="398866"/>
            <a:ext cx="8094617" cy="445868"/>
          </a:xfrm>
          <a:prstGeom prst="rect">
            <a:avLst/>
          </a:prstGeom>
          <a:noFill/>
          <a:ln>
            <a:noFill/>
          </a:ln>
        </p:spPr>
        <p:txBody>
          <a:bodyPr spcFirstLastPara="1" wrap="square" lIns="68575" tIns="68575" rIns="68575" bIns="68575" anchor="t" anchorCtr="0">
            <a:noAutofit/>
          </a:bodyPr>
          <a:lstStyle>
            <a:lvl1pPr marL="457200" lvl="0" indent="-228600" algn="l">
              <a:lnSpc>
                <a:spcPct val="115000"/>
              </a:lnSpc>
              <a:spcBef>
                <a:spcPts val="500"/>
              </a:spcBef>
              <a:spcAft>
                <a:spcPts val="0"/>
              </a:spcAft>
              <a:buSzPts val="1400"/>
              <a:buFont typeface="Arial"/>
              <a:buNone/>
              <a:defRPr sz="2400" b="1">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50" name="Google Shape;250;p60"/>
          <p:cNvSpPr txBox="1">
            <a:spLocks noGrp="1"/>
          </p:cNvSpPr>
          <p:nvPr>
            <p:ph type="body" idx="2"/>
          </p:nvPr>
        </p:nvSpPr>
        <p:spPr>
          <a:xfrm>
            <a:off x="592183" y="1139094"/>
            <a:ext cx="4476206" cy="2710096"/>
          </a:xfrm>
          <a:prstGeom prst="rect">
            <a:avLst/>
          </a:prstGeom>
          <a:noFill/>
          <a:ln>
            <a:noFill/>
          </a:ln>
        </p:spPr>
        <p:txBody>
          <a:bodyPr spcFirstLastPara="1" wrap="square" lIns="68575" tIns="68575" rIns="68575" bIns="68575" anchor="t" anchorCtr="0">
            <a:noAutofit/>
          </a:bodyPr>
          <a:lstStyle>
            <a:lvl1pPr marL="457200" lvl="0" indent="-317500" algn="l">
              <a:lnSpc>
                <a:spcPct val="115000"/>
              </a:lnSpc>
              <a:spcBef>
                <a:spcPts val="400"/>
              </a:spcBef>
              <a:spcAft>
                <a:spcPts val="0"/>
              </a:spcAft>
              <a:buSzPts val="1400"/>
              <a:buFont typeface="Arial"/>
              <a:buChar char="•"/>
              <a:defRPr sz="1800">
                <a:solidFill>
                  <a:srgbClr val="012D50"/>
                </a:solidFill>
                <a:latin typeface="Arial"/>
                <a:ea typeface="Arial"/>
                <a:cs typeface="Arial"/>
                <a:sym typeface="Arial"/>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1"/>
        <p:cNvGrpSpPr/>
        <p:nvPr/>
      </p:nvGrpSpPr>
      <p:grpSpPr>
        <a:xfrm>
          <a:off x="0" y="0"/>
          <a:ext cx="0" cy="0"/>
          <a:chOff x="0" y="0"/>
          <a:chExt cx="0" cy="0"/>
        </a:xfrm>
      </p:grpSpPr>
      <p:pic>
        <p:nvPicPr>
          <p:cNvPr id="252" name="Google Shape;252;p61" descr="Logo&#10;&#10;Description automatically generated"/>
          <p:cNvPicPr preferRelativeResize="0"/>
          <p:nvPr/>
        </p:nvPicPr>
        <p:blipFill rotWithShape="1">
          <a:blip r:embed="rId2">
            <a:alphaModFix/>
          </a:blip>
          <a:srcRect/>
          <a:stretch/>
        </p:blipFill>
        <p:spPr>
          <a:xfrm>
            <a:off x="8188645" y="4191502"/>
            <a:ext cx="865087" cy="865087"/>
          </a:xfrm>
          <a:prstGeom prst="rect">
            <a:avLst/>
          </a:prstGeom>
          <a:noFill/>
          <a:ln>
            <a:noFill/>
          </a:ln>
        </p:spPr>
      </p:pic>
      <p:sp>
        <p:nvSpPr>
          <p:cNvPr id="253" name="Google Shape;253;p61"/>
          <p:cNvSpPr/>
          <p:nvPr/>
        </p:nvSpPr>
        <p:spPr>
          <a:xfrm>
            <a:off x="2" y="0"/>
            <a:ext cx="332509" cy="5143500"/>
          </a:xfrm>
          <a:prstGeom prst="rect">
            <a:avLst/>
          </a:prstGeom>
          <a:solidFill>
            <a:srgbClr val="DD50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HKLAB_template_wide_2018" type="tx">
  <p:cSld name="TITLE_AND_BODY">
    <p:spTree>
      <p:nvGrpSpPr>
        <p:cNvPr id="1" name="Shape 254"/>
        <p:cNvGrpSpPr/>
        <p:nvPr/>
      </p:nvGrpSpPr>
      <p:grpSpPr>
        <a:xfrm>
          <a:off x="0" y="0"/>
          <a:ext cx="0" cy="0"/>
          <a:chOff x="0" y="0"/>
          <a:chExt cx="0" cy="0"/>
        </a:xfrm>
      </p:grpSpPr>
      <p:sp>
        <p:nvSpPr>
          <p:cNvPr id="255" name="Google Shape;255;p6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2"/>
          <p:cNvSpPr txBox="1">
            <a:spLocks noGrp="1"/>
          </p:cNvSpPr>
          <p:nvPr>
            <p:ph type="title"/>
          </p:nvPr>
        </p:nvSpPr>
        <p:spPr>
          <a:xfrm>
            <a:off x="0" y="0"/>
            <a:ext cx="88320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57" name="Google Shape;257;p62"/>
          <p:cNvSpPr txBox="1">
            <a:spLocks noGrp="1"/>
          </p:cNvSpPr>
          <p:nvPr>
            <p:ph type="body" idx="1"/>
          </p:nvPr>
        </p:nvSpPr>
        <p:spPr>
          <a:xfrm>
            <a:off x="594750" y="887475"/>
            <a:ext cx="7996200" cy="38625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800"/>
            </a:lvl1pPr>
            <a:lvl2pPr marL="914400" lvl="1" indent="-330200" algn="l">
              <a:lnSpc>
                <a:spcPct val="115000"/>
              </a:lnSpc>
              <a:spcBef>
                <a:spcPts val="1600"/>
              </a:spcBef>
              <a:spcAft>
                <a:spcPts val="0"/>
              </a:spcAft>
              <a:buSzPts val="1600"/>
              <a:buChar char="○"/>
              <a:defRPr sz="1600"/>
            </a:lvl2pPr>
            <a:lvl3pPr marL="1371600" lvl="2" indent="-317500" algn="l">
              <a:lnSpc>
                <a:spcPct val="115000"/>
              </a:lnSpc>
              <a:spcBef>
                <a:spcPts val="1600"/>
              </a:spcBef>
              <a:spcAft>
                <a:spcPts val="0"/>
              </a:spcAft>
              <a:buSzPts val="1400"/>
              <a:buChar char="■"/>
              <a:defRPr sz="1400"/>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pic>
        <p:nvPicPr>
          <p:cNvPr id="258" name="Google Shape;258;p62"/>
          <p:cNvPicPr preferRelativeResize="0"/>
          <p:nvPr/>
        </p:nvPicPr>
        <p:blipFill rotWithShape="1">
          <a:blip r:embed="rId2">
            <a:alphaModFix/>
          </a:blip>
          <a:srcRect/>
          <a:stretch/>
        </p:blipFill>
        <p:spPr>
          <a:xfrm>
            <a:off x="1" y="4930476"/>
            <a:ext cx="426075" cy="2130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59"/>
        <p:cNvGrpSpPr/>
        <p:nvPr/>
      </p:nvGrpSpPr>
      <p:grpSpPr>
        <a:xfrm>
          <a:off x="0" y="0"/>
          <a:ext cx="0" cy="0"/>
          <a:chOff x="0" y="0"/>
          <a:chExt cx="0" cy="0"/>
        </a:xfrm>
      </p:grpSpPr>
      <p:pic>
        <p:nvPicPr>
          <p:cNvPr id="260" name="Google Shape;260;p63"/>
          <p:cNvPicPr preferRelativeResize="0"/>
          <p:nvPr/>
        </p:nvPicPr>
        <p:blipFill rotWithShape="1">
          <a:blip r:embed="rId2">
            <a:alphaModFix/>
          </a:blip>
          <a:srcRect/>
          <a:stretch/>
        </p:blipFill>
        <p:spPr>
          <a:xfrm>
            <a:off x="1" y="4930476"/>
            <a:ext cx="426075" cy="2130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261"/>
        <p:cNvGrpSpPr/>
        <p:nvPr/>
      </p:nvGrpSpPr>
      <p:grpSpPr>
        <a:xfrm>
          <a:off x="0" y="0"/>
          <a:ext cx="0" cy="0"/>
          <a:chOff x="0" y="0"/>
          <a:chExt cx="0" cy="0"/>
        </a:xfrm>
      </p:grpSpPr>
      <p:sp>
        <p:nvSpPr>
          <p:cNvPr id="262" name="Google Shape;262;p6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4"/>
          <p:cNvSpPr txBox="1">
            <a:spLocks noGrp="1"/>
          </p:cNvSpPr>
          <p:nvPr>
            <p:ph type="title"/>
          </p:nvPr>
        </p:nvSpPr>
        <p:spPr>
          <a:xfrm>
            <a:off x="0" y="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pic>
        <p:nvPicPr>
          <p:cNvPr id="264" name="Google Shape;264;p64"/>
          <p:cNvPicPr preferRelativeResize="0"/>
          <p:nvPr/>
        </p:nvPicPr>
        <p:blipFill rotWithShape="1">
          <a:blip r:embed="rId2">
            <a:alphaModFix/>
          </a:blip>
          <a:srcRect/>
          <a:stretch/>
        </p:blipFill>
        <p:spPr>
          <a:xfrm>
            <a:off x="1" y="4930476"/>
            <a:ext cx="426075" cy="2130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2"/>
        <p:cNvGrpSpPr/>
        <p:nvPr/>
      </p:nvGrpSpPr>
      <p:grpSpPr>
        <a:xfrm>
          <a:off x="0" y="0"/>
          <a:ext cx="0" cy="0"/>
          <a:chOff x="0" y="0"/>
          <a:chExt cx="0" cy="0"/>
        </a:xfrm>
      </p:grpSpPr>
      <p:sp>
        <p:nvSpPr>
          <p:cNvPr id="303" name="Google Shape;303;p7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04" name="Google Shape;304;p7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05" name="Google Shape;305;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6"/>
        <p:cNvGrpSpPr/>
        <p:nvPr/>
      </p:nvGrpSpPr>
      <p:grpSpPr>
        <a:xfrm>
          <a:off x="0" y="0"/>
          <a:ext cx="0" cy="0"/>
          <a:chOff x="0" y="0"/>
          <a:chExt cx="0" cy="0"/>
        </a:xfrm>
      </p:grpSpPr>
      <p:sp>
        <p:nvSpPr>
          <p:cNvPr id="307" name="Google Shape;307;p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08" name="Google Shape;308;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9"/>
        <p:cNvGrpSpPr/>
        <p:nvPr/>
      </p:nvGrpSpPr>
      <p:grpSpPr>
        <a:xfrm>
          <a:off x="0" y="0"/>
          <a:ext cx="0" cy="0"/>
          <a:chOff x="0" y="0"/>
          <a:chExt cx="0" cy="0"/>
        </a:xfrm>
      </p:grpSpPr>
      <p:sp>
        <p:nvSpPr>
          <p:cNvPr id="310" name="Google Shape;310;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1" name="Google Shape;311;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2" name="Google Shape;312;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3"/>
        <p:cNvGrpSpPr/>
        <p:nvPr/>
      </p:nvGrpSpPr>
      <p:grpSpPr>
        <a:xfrm>
          <a:off x="0" y="0"/>
          <a:ext cx="0" cy="0"/>
          <a:chOff x="0" y="0"/>
          <a:chExt cx="0" cy="0"/>
        </a:xfrm>
      </p:grpSpPr>
      <p:sp>
        <p:nvSpPr>
          <p:cNvPr id="314" name="Google Shape;314;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5" name="Google Shape;315;p7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6" name="Google Shape;316;p7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7" name="Google Shape;317;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8"/>
        <p:cNvGrpSpPr/>
        <p:nvPr/>
      </p:nvGrpSpPr>
      <p:grpSpPr>
        <a:xfrm>
          <a:off x="0" y="0"/>
          <a:ext cx="0" cy="0"/>
          <a:chOff x="0" y="0"/>
          <a:chExt cx="0" cy="0"/>
        </a:xfrm>
      </p:grpSpPr>
      <p:sp>
        <p:nvSpPr>
          <p:cNvPr id="319" name="Google Shape;319;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0" name="Google Shape;320;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29"/>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1"/>
        <p:cNvGrpSpPr/>
        <p:nvPr/>
      </p:nvGrpSpPr>
      <p:grpSpPr>
        <a:xfrm>
          <a:off x="0" y="0"/>
          <a:ext cx="0" cy="0"/>
          <a:chOff x="0" y="0"/>
          <a:chExt cx="0" cy="0"/>
        </a:xfrm>
      </p:grpSpPr>
      <p:sp>
        <p:nvSpPr>
          <p:cNvPr id="322" name="Google Shape;322;p8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3" name="Google Shape;323;p8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4" name="Google Shape;324;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5"/>
        <p:cNvGrpSpPr/>
        <p:nvPr/>
      </p:nvGrpSpPr>
      <p:grpSpPr>
        <a:xfrm>
          <a:off x="0" y="0"/>
          <a:ext cx="0" cy="0"/>
          <a:chOff x="0" y="0"/>
          <a:chExt cx="0" cy="0"/>
        </a:xfrm>
      </p:grpSpPr>
      <p:sp>
        <p:nvSpPr>
          <p:cNvPr id="326" name="Google Shape;326;p8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27" name="Google Shape;327;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8"/>
        <p:cNvGrpSpPr/>
        <p:nvPr/>
      </p:nvGrpSpPr>
      <p:grpSpPr>
        <a:xfrm>
          <a:off x="0" y="0"/>
          <a:ext cx="0" cy="0"/>
          <a:chOff x="0" y="0"/>
          <a:chExt cx="0" cy="0"/>
        </a:xfrm>
      </p:grpSpPr>
      <p:sp>
        <p:nvSpPr>
          <p:cNvPr id="329" name="Google Shape;329;p8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1" name="Google Shape;331;p8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2" name="Google Shape;332;p8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33" name="Google Shape;333;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4"/>
        <p:cNvGrpSpPr/>
        <p:nvPr/>
      </p:nvGrpSpPr>
      <p:grpSpPr>
        <a:xfrm>
          <a:off x="0" y="0"/>
          <a:ext cx="0" cy="0"/>
          <a:chOff x="0" y="0"/>
          <a:chExt cx="0" cy="0"/>
        </a:xfrm>
      </p:grpSpPr>
      <p:sp>
        <p:nvSpPr>
          <p:cNvPr id="335" name="Google Shape;335;p8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336" name="Google Shape;336;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7"/>
        <p:cNvGrpSpPr/>
        <p:nvPr/>
      </p:nvGrpSpPr>
      <p:grpSpPr>
        <a:xfrm>
          <a:off x="0" y="0"/>
          <a:ext cx="0" cy="0"/>
          <a:chOff x="0" y="0"/>
          <a:chExt cx="0" cy="0"/>
        </a:xfrm>
      </p:grpSpPr>
      <p:sp>
        <p:nvSpPr>
          <p:cNvPr id="338" name="Google Shape;338;p8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39" name="Google Shape;339;p8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340" name="Google Shape;340;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spTree>
      <p:nvGrpSpPr>
        <p:cNvPr id="1" name="Shape 343"/>
        <p:cNvGrpSpPr/>
        <p:nvPr/>
      </p:nvGrpSpPr>
      <p:grpSpPr>
        <a:xfrm>
          <a:off x="0" y="0"/>
          <a:ext cx="0" cy="0"/>
          <a:chOff x="0" y="0"/>
          <a:chExt cx="0" cy="0"/>
        </a:xfrm>
      </p:grpSpPr>
      <p:sp>
        <p:nvSpPr>
          <p:cNvPr id="344" name="Google Shape;344;p86" title="Decorative"/>
          <p:cNvSpPr>
            <a:spLocks noGrp="1"/>
          </p:cNvSpPr>
          <p:nvPr>
            <p:ph type="pic" idx="2"/>
          </p:nvPr>
        </p:nvSpPr>
        <p:spPr>
          <a:xfrm>
            <a:off x="0" y="3216"/>
            <a:ext cx="9144000" cy="3463800"/>
          </a:xfrm>
          <a:prstGeom prst="rect">
            <a:avLst/>
          </a:prstGeom>
          <a:solidFill>
            <a:srgbClr val="F2F2F2"/>
          </a:solidFill>
          <a:ln>
            <a:noFill/>
          </a:ln>
        </p:spPr>
      </p:sp>
      <p:sp>
        <p:nvSpPr>
          <p:cNvPr id="345" name="Google Shape;345;p86"/>
          <p:cNvSpPr/>
          <p:nvPr/>
        </p:nvSpPr>
        <p:spPr>
          <a:xfrm>
            <a:off x="0" y="3467100"/>
            <a:ext cx="9144000" cy="1673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6" name="Google Shape;346;p86"/>
          <p:cNvSpPr txBox="1">
            <a:spLocks noGrp="1"/>
          </p:cNvSpPr>
          <p:nvPr>
            <p:ph type="title"/>
          </p:nvPr>
        </p:nvSpPr>
        <p:spPr>
          <a:xfrm>
            <a:off x="628649" y="3778291"/>
            <a:ext cx="7181700" cy="668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800"/>
              <a:buFont typeface="Calibri"/>
              <a:buNone/>
              <a:defRPr sz="3800" b="1">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7" name="Google Shape;347;p86"/>
          <p:cNvSpPr txBox="1">
            <a:spLocks noGrp="1"/>
          </p:cNvSpPr>
          <p:nvPr>
            <p:ph type="body" idx="1"/>
          </p:nvPr>
        </p:nvSpPr>
        <p:spPr>
          <a:xfrm>
            <a:off x="628650" y="4594308"/>
            <a:ext cx="7181700" cy="253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200"/>
              <a:buNone/>
              <a:defRPr sz="1200">
                <a:solidFill>
                  <a:schemeClr val="lt1"/>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348" name="Google Shape;348;p86" title="Decorative"/>
          <p:cNvCxnSpPr/>
          <p:nvPr/>
        </p:nvCxnSpPr>
        <p:spPr>
          <a:xfrm>
            <a:off x="1559353" y="3641358"/>
            <a:ext cx="0" cy="1641600"/>
          </a:xfrm>
          <a:prstGeom prst="straightConnector1">
            <a:avLst/>
          </a:prstGeom>
          <a:noFill/>
          <a:ln w="76200" cap="flat" cmpd="sng">
            <a:solidFill>
              <a:srgbClr val="8DA9DB"/>
            </a:solidFill>
            <a:prstDash val="solid"/>
            <a:miter lim="400000"/>
            <a:headEnd type="none" w="sm" len="sm"/>
            <a:tailEnd type="none" w="sm" len="sm"/>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349"/>
        <p:cNvGrpSpPr/>
        <p:nvPr/>
      </p:nvGrpSpPr>
      <p:grpSpPr>
        <a:xfrm>
          <a:off x="0" y="0"/>
          <a:ext cx="0" cy="0"/>
          <a:chOff x="0" y="0"/>
          <a:chExt cx="0" cy="0"/>
        </a:xfrm>
      </p:grpSpPr>
      <p:sp>
        <p:nvSpPr>
          <p:cNvPr id="350" name="Google Shape;350;p87"/>
          <p:cNvSpPr txBox="1">
            <a:spLocks noGrp="1"/>
          </p:cNvSpPr>
          <p:nvPr>
            <p:ph type="title"/>
          </p:nvPr>
        </p:nvSpPr>
        <p:spPr>
          <a:xfrm>
            <a:off x="619970" y="2795521"/>
            <a:ext cx="1706700" cy="768900"/>
          </a:xfrm>
          <a:prstGeom prst="rect">
            <a:avLst/>
          </a:prstGeom>
          <a:noFill/>
          <a:ln>
            <a:noFill/>
          </a:ln>
        </p:spPr>
        <p:txBody>
          <a:bodyPr spcFirstLastPara="1" wrap="square" lIns="0" tIns="34275" rIns="68575" bIns="0" anchor="b" anchorCtr="0">
            <a:noAutofit/>
          </a:bodyPr>
          <a:lstStyle>
            <a:lvl1pPr lvl="0" algn="l" rtl="0">
              <a:lnSpc>
                <a:spcPct val="90000"/>
              </a:lnSpc>
              <a:spcBef>
                <a:spcPts val="0"/>
              </a:spcBef>
              <a:spcAft>
                <a:spcPts val="0"/>
              </a:spcAft>
              <a:buClr>
                <a:schemeClr val="dk2"/>
              </a:buClr>
              <a:buSzPts val="3800"/>
              <a:buFont typeface="Calibri"/>
              <a:buNone/>
              <a:defRPr sz="3800" b="1">
                <a:solidFill>
                  <a:schemeClr val="dk2"/>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1" name="Google Shape;351;p87" title="Decorative"/>
          <p:cNvSpPr>
            <a:spLocks noGrp="1"/>
          </p:cNvSpPr>
          <p:nvPr>
            <p:ph type="pic" idx="2"/>
          </p:nvPr>
        </p:nvSpPr>
        <p:spPr>
          <a:xfrm>
            <a:off x="6475810" y="609600"/>
            <a:ext cx="2668200" cy="3924300"/>
          </a:xfrm>
          <a:prstGeom prst="rect">
            <a:avLst/>
          </a:prstGeom>
          <a:noFill/>
          <a:ln>
            <a:noFill/>
          </a:ln>
        </p:spPr>
      </p:sp>
      <p:sp>
        <p:nvSpPr>
          <p:cNvPr id="352" name="Google Shape;352;p87"/>
          <p:cNvSpPr txBox="1">
            <a:spLocks noGrp="1"/>
          </p:cNvSpPr>
          <p:nvPr>
            <p:ph type="body" idx="1"/>
          </p:nvPr>
        </p:nvSpPr>
        <p:spPr>
          <a:xfrm>
            <a:off x="3116485" y="659783"/>
            <a:ext cx="3220800" cy="566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dk2"/>
              </a:buClr>
              <a:buSzPts val="1200"/>
              <a:buNone/>
              <a:defRPr sz="1200">
                <a:solidFill>
                  <a:schemeClr val="dk2"/>
                </a:solidFill>
                <a:latin typeface="Calibri"/>
                <a:ea typeface="Calibri"/>
                <a:cs typeface="Calibri"/>
                <a:sym typeface="Calibri"/>
              </a:defRPr>
            </a:lvl1pPr>
            <a:lvl2pPr marL="914400" lvl="1" indent="-228600" algn="l" rtl="0">
              <a:lnSpc>
                <a:spcPct val="90000"/>
              </a:lnSpc>
              <a:spcBef>
                <a:spcPts val="400"/>
              </a:spcBef>
              <a:spcAft>
                <a:spcPts val="0"/>
              </a:spcAft>
              <a:buClr>
                <a:schemeClr val="dk1"/>
              </a:buClr>
              <a:buSzPts val="18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3" name="Google Shape;353;p87"/>
          <p:cNvSpPr txBox="1">
            <a:spLocks noGrp="1"/>
          </p:cNvSpPr>
          <p:nvPr>
            <p:ph type="body" idx="3"/>
          </p:nvPr>
        </p:nvSpPr>
        <p:spPr>
          <a:xfrm>
            <a:off x="3116485" y="1467116"/>
            <a:ext cx="3220800" cy="566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Clr>
                <a:schemeClr val="dk2"/>
              </a:buClr>
              <a:buSzPts val="1200"/>
              <a:buNone/>
              <a:defRPr sz="1200">
                <a:solidFill>
                  <a:schemeClr val="dk2"/>
                </a:solidFill>
                <a:latin typeface="Calibri"/>
                <a:ea typeface="Calibri"/>
                <a:cs typeface="Calibri"/>
                <a:sym typeface="Calibri"/>
              </a:defRPr>
            </a:lvl1pPr>
            <a:lvl2pPr marL="914400" lvl="1" indent="-228600" algn="l" rtl="0">
              <a:lnSpc>
                <a:spcPct val="90000"/>
              </a:lnSpc>
              <a:spcBef>
                <a:spcPts val="400"/>
              </a:spcBef>
              <a:spcAft>
                <a:spcPts val="0"/>
              </a:spcAft>
              <a:buClr>
                <a:schemeClr val="dk1"/>
              </a:buClr>
              <a:buSzPts val="18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 name="Google Shape;354;p87"/>
          <p:cNvSpPr txBox="1">
            <a:spLocks noGrp="1"/>
          </p:cNvSpPr>
          <p:nvPr>
            <p:ph type="body" idx="4"/>
          </p:nvPr>
        </p:nvSpPr>
        <p:spPr>
          <a:xfrm>
            <a:off x="3116485" y="2274450"/>
            <a:ext cx="3220800" cy="566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Clr>
                <a:schemeClr val="dk2"/>
              </a:buClr>
              <a:buSzPts val="1200"/>
              <a:buNone/>
              <a:defRPr sz="1200">
                <a:solidFill>
                  <a:schemeClr val="dk2"/>
                </a:solidFill>
                <a:latin typeface="Calibri"/>
                <a:ea typeface="Calibri"/>
                <a:cs typeface="Calibri"/>
                <a:sym typeface="Calibri"/>
              </a:defRPr>
            </a:lvl1pPr>
            <a:lvl2pPr marL="914400" lvl="1" indent="-228600" algn="l" rtl="0">
              <a:lnSpc>
                <a:spcPct val="90000"/>
              </a:lnSpc>
              <a:spcBef>
                <a:spcPts val="400"/>
              </a:spcBef>
              <a:spcAft>
                <a:spcPts val="0"/>
              </a:spcAft>
              <a:buClr>
                <a:schemeClr val="dk1"/>
              </a:buClr>
              <a:buSzPts val="18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 name="Google Shape;355;p87"/>
          <p:cNvSpPr txBox="1">
            <a:spLocks noGrp="1"/>
          </p:cNvSpPr>
          <p:nvPr>
            <p:ph type="body" idx="5"/>
          </p:nvPr>
        </p:nvSpPr>
        <p:spPr>
          <a:xfrm>
            <a:off x="3116485" y="3081784"/>
            <a:ext cx="3220800" cy="566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Clr>
                <a:schemeClr val="dk2"/>
              </a:buClr>
              <a:buSzPts val="1200"/>
              <a:buNone/>
              <a:defRPr sz="1200">
                <a:solidFill>
                  <a:schemeClr val="dk2"/>
                </a:solidFill>
                <a:latin typeface="Calibri"/>
                <a:ea typeface="Calibri"/>
                <a:cs typeface="Calibri"/>
                <a:sym typeface="Calibri"/>
              </a:defRPr>
            </a:lvl1pPr>
            <a:lvl2pPr marL="914400" lvl="1" indent="-228600" algn="l" rtl="0">
              <a:lnSpc>
                <a:spcPct val="90000"/>
              </a:lnSpc>
              <a:spcBef>
                <a:spcPts val="400"/>
              </a:spcBef>
              <a:spcAft>
                <a:spcPts val="0"/>
              </a:spcAft>
              <a:buClr>
                <a:schemeClr val="dk1"/>
              </a:buClr>
              <a:buSzPts val="18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6" name="Google Shape;356;p87"/>
          <p:cNvSpPr txBox="1">
            <a:spLocks noGrp="1"/>
          </p:cNvSpPr>
          <p:nvPr>
            <p:ph type="body" idx="6"/>
          </p:nvPr>
        </p:nvSpPr>
        <p:spPr>
          <a:xfrm>
            <a:off x="3116485" y="3889118"/>
            <a:ext cx="3220800" cy="566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Clr>
                <a:schemeClr val="dk2"/>
              </a:buClr>
              <a:buSzPts val="1200"/>
              <a:buNone/>
              <a:defRPr sz="1200">
                <a:solidFill>
                  <a:schemeClr val="dk2"/>
                </a:solidFill>
                <a:latin typeface="Calibri"/>
                <a:ea typeface="Calibri"/>
                <a:cs typeface="Calibri"/>
                <a:sym typeface="Calibri"/>
              </a:defRPr>
            </a:lvl1pPr>
            <a:lvl2pPr marL="914400" lvl="1" indent="-228600" algn="l" rtl="0">
              <a:lnSpc>
                <a:spcPct val="90000"/>
              </a:lnSpc>
              <a:spcBef>
                <a:spcPts val="400"/>
              </a:spcBef>
              <a:spcAft>
                <a:spcPts val="0"/>
              </a:spcAft>
              <a:buClr>
                <a:schemeClr val="dk1"/>
              </a:buClr>
              <a:buSzPts val="1800"/>
              <a:buNone/>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357" name="Google Shape;357;p87" title="Decorative"/>
          <p:cNvCxnSpPr/>
          <p:nvPr/>
        </p:nvCxnSpPr>
        <p:spPr>
          <a:xfrm>
            <a:off x="1343837" y="2924655"/>
            <a:ext cx="0" cy="1447800"/>
          </a:xfrm>
          <a:prstGeom prst="straightConnector1">
            <a:avLst/>
          </a:prstGeom>
          <a:noFill/>
          <a:ln w="76200" cap="flat" cmpd="sng">
            <a:solidFill>
              <a:schemeClr val="accent1">
                <a:alpha val="96470"/>
              </a:schemeClr>
            </a:solidFill>
            <a:prstDash val="solid"/>
            <a:miter lim="400000"/>
            <a:headEnd type="none" w="sm" len="sm"/>
            <a:tailEnd type="none" w="sm" len="sm"/>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Image and Content">
  <p:cSld name="3_Image and Content">
    <p:spTree>
      <p:nvGrpSpPr>
        <p:cNvPr id="1" name="Shape 358"/>
        <p:cNvGrpSpPr/>
        <p:nvPr/>
      </p:nvGrpSpPr>
      <p:grpSpPr>
        <a:xfrm>
          <a:off x="0" y="0"/>
          <a:ext cx="0" cy="0"/>
          <a:chOff x="0" y="0"/>
          <a:chExt cx="0" cy="0"/>
        </a:xfrm>
      </p:grpSpPr>
      <p:sp>
        <p:nvSpPr>
          <p:cNvPr id="359" name="Google Shape;359;p88" title="Decorative"/>
          <p:cNvSpPr/>
          <p:nvPr/>
        </p:nvSpPr>
        <p:spPr>
          <a:xfrm>
            <a:off x="0" y="0"/>
            <a:ext cx="4543500" cy="5143500"/>
          </a:xfrm>
          <a:prstGeom prst="rect">
            <a:avLst/>
          </a:prstGeom>
          <a:solidFill>
            <a:schemeClr val="accent2"/>
          </a:solidFill>
          <a:ln>
            <a:noFill/>
          </a:ln>
        </p:spPr>
        <p:txBody>
          <a:bodyPr spcFirstLastPara="1" wrap="square" lIns="972000" tIns="34275" rIns="324000" bIns="34275"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2"/>
              </a:solidFill>
              <a:latin typeface="Arial"/>
              <a:ea typeface="Arial"/>
              <a:cs typeface="Arial"/>
              <a:sym typeface="Arial"/>
            </a:endParaRPr>
          </a:p>
        </p:txBody>
      </p:sp>
      <p:sp>
        <p:nvSpPr>
          <p:cNvPr id="360" name="Google Shape;360;p88"/>
          <p:cNvSpPr txBox="1">
            <a:spLocks noGrp="1"/>
          </p:cNvSpPr>
          <p:nvPr>
            <p:ph type="body" idx="1"/>
          </p:nvPr>
        </p:nvSpPr>
        <p:spPr>
          <a:xfrm>
            <a:off x="5788742" y="806107"/>
            <a:ext cx="2983200" cy="548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dk1"/>
              </a:buClr>
              <a:buSzPts val="1100"/>
              <a:buNone/>
              <a:defRPr sz="11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1" name="Google Shape;361;p88"/>
          <p:cNvSpPr txBox="1">
            <a:spLocks noGrp="1"/>
          </p:cNvSpPr>
          <p:nvPr>
            <p:ph type="body" idx="2"/>
          </p:nvPr>
        </p:nvSpPr>
        <p:spPr>
          <a:xfrm>
            <a:off x="5788742" y="1774153"/>
            <a:ext cx="2983200" cy="548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dk1"/>
              </a:buClr>
              <a:buSzPts val="1100"/>
              <a:buNone/>
              <a:defRPr sz="11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2" name="Google Shape;362;p88"/>
          <p:cNvSpPr txBox="1">
            <a:spLocks noGrp="1"/>
          </p:cNvSpPr>
          <p:nvPr>
            <p:ph type="body" idx="3"/>
          </p:nvPr>
        </p:nvSpPr>
        <p:spPr>
          <a:xfrm>
            <a:off x="5788742" y="2742199"/>
            <a:ext cx="2983200" cy="548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dk1"/>
              </a:buClr>
              <a:buSzPts val="1100"/>
              <a:buNone/>
              <a:defRPr sz="11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3" name="Google Shape;363;p88"/>
          <p:cNvSpPr txBox="1">
            <a:spLocks noGrp="1"/>
          </p:cNvSpPr>
          <p:nvPr>
            <p:ph type="body" idx="4"/>
          </p:nvPr>
        </p:nvSpPr>
        <p:spPr>
          <a:xfrm>
            <a:off x="5788742" y="3710246"/>
            <a:ext cx="2983200" cy="548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dk1"/>
              </a:buClr>
              <a:buSzPts val="1100"/>
              <a:buNone/>
              <a:defRPr sz="11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4" name="Google Shape;364;p88" title="Decorative"/>
          <p:cNvSpPr>
            <a:spLocks noGrp="1"/>
          </p:cNvSpPr>
          <p:nvPr>
            <p:ph type="pic" idx="5"/>
          </p:nvPr>
        </p:nvSpPr>
        <p:spPr>
          <a:xfrm>
            <a:off x="5062438" y="751610"/>
            <a:ext cx="663900" cy="663900"/>
          </a:xfrm>
          <a:prstGeom prst="ellipse">
            <a:avLst/>
          </a:prstGeom>
          <a:solidFill>
            <a:schemeClr val="lt1"/>
          </a:solidFill>
          <a:ln>
            <a:noFill/>
          </a:ln>
        </p:spPr>
      </p:sp>
      <p:sp>
        <p:nvSpPr>
          <p:cNvPr id="365" name="Google Shape;365;p88" title="Decorative"/>
          <p:cNvSpPr>
            <a:spLocks noGrp="1"/>
          </p:cNvSpPr>
          <p:nvPr>
            <p:ph type="pic" idx="6"/>
          </p:nvPr>
        </p:nvSpPr>
        <p:spPr>
          <a:xfrm>
            <a:off x="5062438" y="1718629"/>
            <a:ext cx="663900" cy="663900"/>
          </a:xfrm>
          <a:prstGeom prst="ellipse">
            <a:avLst/>
          </a:prstGeom>
          <a:solidFill>
            <a:schemeClr val="lt1"/>
          </a:solidFill>
          <a:ln>
            <a:noFill/>
          </a:ln>
        </p:spPr>
      </p:sp>
      <p:sp>
        <p:nvSpPr>
          <p:cNvPr id="366" name="Google Shape;366;p88" title="Decorative"/>
          <p:cNvSpPr>
            <a:spLocks noGrp="1"/>
          </p:cNvSpPr>
          <p:nvPr>
            <p:ph type="pic" idx="7"/>
          </p:nvPr>
        </p:nvSpPr>
        <p:spPr>
          <a:xfrm>
            <a:off x="5062438" y="2685648"/>
            <a:ext cx="663900" cy="663900"/>
          </a:xfrm>
          <a:prstGeom prst="ellipse">
            <a:avLst/>
          </a:prstGeom>
          <a:solidFill>
            <a:schemeClr val="lt1"/>
          </a:solidFill>
          <a:ln>
            <a:noFill/>
          </a:ln>
        </p:spPr>
      </p:sp>
      <p:sp>
        <p:nvSpPr>
          <p:cNvPr id="367" name="Google Shape;367;p88" title="Decorative"/>
          <p:cNvSpPr>
            <a:spLocks noGrp="1"/>
          </p:cNvSpPr>
          <p:nvPr>
            <p:ph type="pic" idx="8"/>
          </p:nvPr>
        </p:nvSpPr>
        <p:spPr>
          <a:xfrm>
            <a:off x="5062438" y="3652667"/>
            <a:ext cx="663900" cy="663900"/>
          </a:xfrm>
          <a:prstGeom prst="ellipse">
            <a:avLst/>
          </a:prstGeom>
          <a:solidFill>
            <a:schemeClr val="lt1"/>
          </a:solidFill>
          <a:ln>
            <a:noFill/>
          </a:ln>
        </p:spPr>
      </p:sp>
      <p:sp>
        <p:nvSpPr>
          <p:cNvPr id="368" name="Google Shape;368;p88"/>
          <p:cNvSpPr txBox="1">
            <a:spLocks noGrp="1"/>
          </p:cNvSpPr>
          <p:nvPr>
            <p:ph type="title"/>
          </p:nvPr>
        </p:nvSpPr>
        <p:spPr>
          <a:xfrm>
            <a:off x="630793" y="825217"/>
            <a:ext cx="3006300" cy="1046400"/>
          </a:xfrm>
          <a:prstGeom prst="rect">
            <a:avLst/>
          </a:prstGeom>
          <a:noFill/>
          <a:ln>
            <a:noFill/>
          </a:ln>
        </p:spPr>
        <p:txBody>
          <a:bodyPr spcFirstLastPara="1" wrap="square" lIns="0" tIns="34275" rIns="68575" bIns="34275" anchor="b" anchorCtr="0">
            <a:normAutofit/>
          </a:bodyPr>
          <a:lstStyle>
            <a:lvl1pPr lvl="0" algn="l" rtl="0">
              <a:lnSpc>
                <a:spcPct val="90000"/>
              </a:lnSpc>
              <a:spcBef>
                <a:spcPts val="0"/>
              </a:spcBef>
              <a:spcAft>
                <a:spcPts val="0"/>
              </a:spcAft>
              <a:buClr>
                <a:schemeClr val="lt1"/>
              </a:buClr>
              <a:buSzPts val="3300"/>
              <a:buFont typeface="Calibri"/>
              <a:buNone/>
              <a:defRPr b="1">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9" name="Google Shape;369;p88"/>
          <p:cNvSpPr txBox="1">
            <a:spLocks noGrp="1"/>
          </p:cNvSpPr>
          <p:nvPr>
            <p:ph type="body" idx="9"/>
          </p:nvPr>
        </p:nvSpPr>
        <p:spPr>
          <a:xfrm>
            <a:off x="630794" y="1920869"/>
            <a:ext cx="3006300" cy="452400"/>
          </a:xfrm>
          <a:prstGeom prst="rect">
            <a:avLst/>
          </a:prstGeom>
          <a:noFill/>
          <a:ln>
            <a:noFill/>
          </a:ln>
        </p:spPr>
        <p:txBody>
          <a:bodyPr spcFirstLastPara="1" wrap="square" lIns="0"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solidFill>
                  <a:schemeClr val="lt1"/>
                </a:solidFill>
                <a:latin typeface="Calibri"/>
                <a:ea typeface="Calibri"/>
                <a:cs typeface="Calibri"/>
                <a:sym typeface="Calibri"/>
              </a:defRPr>
            </a:lvl1pPr>
            <a:lvl2pPr marL="914400" lvl="1" indent="-279400" algn="l" rtl="0">
              <a:lnSpc>
                <a:spcPct val="90000"/>
              </a:lnSpc>
              <a:spcBef>
                <a:spcPts val="400"/>
              </a:spcBef>
              <a:spcAft>
                <a:spcPts val="0"/>
              </a:spcAft>
              <a:buClr>
                <a:schemeClr val="dk2"/>
              </a:buClr>
              <a:buSzPts val="800"/>
              <a:buChar char="•"/>
              <a:defRPr sz="800">
                <a:solidFill>
                  <a:schemeClr val="dk2"/>
                </a:solidFill>
              </a:defRPr>
            </a:lvl2pPr>
            <a:lvl3pPr marL="1371600" lvl="2" indent="-279400" algn="l" rtl="0">
              <a:lnSpc>
                <a:spcPct val="90000"/>
              </a:lnSpc>
              <a:spcBef>
                <a:spcPts val="400"/>
              </a:spcBef>
              <a:spcAft>
                <a:spcPts val="0"/>
              </a:spcAft>
              <a:buClr>
                <a:schemeClr val="dk2"/>
              </a:buClr>
              <a:buSzPts val="800"/>
              <a:buChar char="•"/>
              <a:defRPr sz="800">
                <a:solidFill>
                  <a:schemeClr val="dk2"/>
                </a:solidFill>
              </a:defRPr>
            </a:lvl3pPr>
            <a:lvl4pPr marL="1828800" lvl="3" indent="-279400" algn="l" rtl="0">
              <a:lnSpc>
                <a:spcPct val="90000"/>
              </a:lnSpc>
              <a:spcBef>
                <a:spcPts val="400"/>
              </a:spcBef>
              <a:spcAft>
                <a:spcPts val="0"/>
              </a:spcAft>
              <a:buClr>
                <a:schemeClr val="dk2"/>
              </a:buClr>
              <a:buSzPts val="800"/>
              <a:buChar char="•"/>
              <a:defRPr sz="800">
                <a:solidFill>
                  <a:schemeClr val="dk2"/>
                </a:solidFill>
              </a:defRPr>
            </a:lvl4pPr>
            <a:lvl5pPr marL="2286000" lvl="4" indent="-279400" algn="l" rtl="0">
              <a:lnSpc>
                <a:spcPct val="90000"/>
              </a:lnSpc>
              <a:spcBef>
                <a:spcPts val="400"/>
              </a:spcBef>
              <a:spcAft>
                <a:spcPts val="0"/>
              </a:spcAft>
              <a:buClr>
                <a:schemeClr val="dk2"/>
              </a:buClr>
              <a:buSzPts val="800"/>
              <a:buChar char="•"/>
              <a:defRPr sz="800">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0" name="Google Shape;370;p88"/>
          <p:cNvSpPr txBox="1">
            <a:spLocks noGrp="1"/>
          </p:cNvSpPr>
          <p:nvPr>
            <p:ph type="body" idx="13"/>
          </p:nvPr>
        </p:nvSpPr>
        <p:spPr>
          <a:xfrm>
            <a:off x="628650" y="2623996"/>
            <a:ext cx="3006300" cy="1920600"/>
          </a:xfrm>
          <a:prstGeom prst="rect">
            <a:avLst/>
          </a:prstGeom>
          <a:noFill/>
          <a:ln>
            <a:noFill/>
          </a:ln>
        </p:spPr>
        <p:txBody>
          <a:bodyPr spcFirstLastPara="1" wrap="square" lIns="0" tIns="34275" rIns="68575" bIns="34275" anchor="t" anchorCtr="0">
            <a:noAutofit/>
          </a:bodyPr>
          <a:lstStyle>
            <a:lvl1pPr marL="457200" lvl="0" indent="-228600" algn="l" rtl="0">
              <a:lnSpc>
                <a:spcPct val="100000"/>
              </a:lnSpc>
              <a:spcBef>
                <a:spcPts val="800"/>
              </a:spcBef>
              <a:spcAft>
                <a:spcPts val="0"/>
              </a:spcAft>
              <a:buClr>
                <a:schemeClr val="lt1"/>
              </a:buClr>
              <a:buSzPts val="1100"/>
              <a:buNone/>
              <a:defRPr sz="1100">
                <a:solidFill>
                  <a:schemeClr val="lt1"/>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371" name="Google Shape;371;p88" title="Decorative"/>
          <p:cNvCxnSpPr/>
          <p:nvPr/>
        </p:nvCxnSpPr>
        <p:spPr>
          <a:xfrm>
            <a:off x="1438872" y="1593482"/>
            <a:ext cx="0" cy="1641600"/>
          </a:xfrm>
          <a:prstGeom prst="straightConnector1">
            <a:avLst/>
          </a:prstGeom>
          <a:noFill/>
          <a:ln w="76200" cap="flat" cmpd="sng">
            <a:solidFill>
              <a:srgbClr val="F6BD96"/>
            </a:solidFill>
            <a:prstDash val="solid"/>
            <a:miter lim="4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403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372"/>
        <p:cNvGrpSpPr/>
        <p:nvPr/>
      </p:nvGrpSpPr>
      <p:grpSpPr>
        <a:xfrm>
          <a:off x="0" y="0"/>
          <a:ext cx="0" cy="0"/>
          <a:chOff x="0" y="0"/>
          <a:chExt cx="0" cy="0"/>
        </a:xfrm>
      </p:grpSpPr>
      <p:sp>
        <p:nvSpPr>
          <p:cNvPr id="373" name="Google Shape;373;p89" title="Decorative"/>
          <p:cNvSpPr>
            <a:spLocks noGrp="1"/>
          </p:cNvSpPr>
          <p:nvPr>
            <p:ph type="pic" idx="2"/>
          </p:nvPr>
        </p:nvSpPr>
        <p:spPr>
          <a:xfrm>
            <a:off x="0" y="0"/>
            <a:ext cx="9144000" cy="5143500"/>
          </a:xfrm>
          <a:prstGeom prst="rect">
            <a:avLst/>
          </a:prstGeom>
          <a:noFill/>
          <a:ln>
            <a:noFill/>
          </a:ln>
        </p:spPr>
      </p:sp>
      <p:sp>
        <p:nvSpPr>
          <p:cNvPr id="374" name="Google Shape;374;p89"/>
          <p:cNvSpPr txBox="1">
            <a:spLocks noGrp="1"/>
          </p:cNvSpPr>
          <p:nvPr>
            <p:ph type="body" idx="1"/>
          </p:nvPr>
        </p:nvSpPr>
        <p:spPr>
          <a:xfrm>
            <a:off x="3665606" y="2748903"/>
            <a:ext cx="5478300" cy="1647600"/>
          </a:xfrm>
          <a:prstGeom prst="rect">
            <a:avLst/>
          </a:prstGeom>
          <a:solidFill>
            <a:schemeClr val="accent2"/>
          </a:solidFill>
          <a:ln>
            <a:noFill/>
          </a:ln>
        </p:spPr>
        <p:txBody>
          <a:bodyPr spcFirstLastPara="1" wrap="square" lIns="205725" tIns="137150" rIns="137150" bIns="137150" anchor="ctr" anchorCtr="0">
            <a:normAutofit/>
          </a:bodyPr>
          <a:lstStyle>
            <a:lvl1pPr marL="457200" lvl="0" indent="-228600" algn="l" rtl="0">
              <a:lnSpc>
                <a:spcPct val="90000"/>
              </a:lnSpc>
              <a:spcBef>
                <a:spcPts val="0"/>
              </a:spcBef>
              <a:spcAft>
                <a:spcPts val="0"/>
              </a:spcAft>
              <a:buClr>
                <a:schemeClr val="lt1"/>
              </a:buClr>
              <a:buSzPts val="3000"/>
              <a:buNone/>
              <a:defRPr sz="3000" b="1" i="0">
                <a:solidFill>
                  <a:schemeClr val="lt1"/>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375" name="Google Shape;375;p89" title="Decorative"/>
          <p:cNvCxnSpPr/>
          <p:nvPr/>
        </p:nvCxnSpPr>
        <p:spPr>
          <a:xfrm rot="10800000">
            <a:off x="3665605" y="2748907"/>
            <a:ext cx="0" cy="1641600"/>
          </a:xfrm>
          <a:prstGeom prst="straightConnector1">
            <a:avLst/>
          </a:prstGeom>
          <a:noFill/>
          <a:ln w="76200" cap="flat" cmpd="sng">
            <a:solidFill>
              <a:srgbClr val="F19D63"/>
            </a:solidFill>
            <a:prstDash val="solid"/>
            <a:miter lim="400000"/>
            <a:headEnd type="none" w="sm" len="sm"/>
            <a:tailEnd type="none" w="sm" len="sm"/>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382"/>
        <p:cNvGrpSpPr/>
        <p:nvPr/>
      </p:nvGrpSpPr>
      <p:grpSpPr>
        <a:xfrm>
          <a:off x="0" y="0"/>
          <a:ext cx="0" cy="0"/>
          <a:chOff x="0" y="0"/>
          <a:chExt cx="0" cy="0"/>
        </a:xfrm>
      </p:grpSpPr>
      <p:pic>
        <p:nvPicPr>
          <p:cNvPr id="383" name="Google Shape;383;p91"/>
          <p:cNvPicPr preferRelativeResize="0"/>
          <p:nvPr/>
        </p:nvPicPr>
        <p:blipFill rotWithShape="1">
          <a:blip r:embed="rId2">
            <a:alphaModFix/>
          </a:blip>
          <a:srcRect/>
          <a:stretch/>
        </p:blipFill>
        <p:spPr>
          <a:xfrm>
            <a:off x="0" y="3897223"/>
            <a:ext cx="9143999" cy="1243534"/>
          </a:xfrm>
          <a:prstGeom prst="rect">
            <a:avLst/>
          </a:prstGeom>
          <a:noFill/>
          <a:ln>
            <a:noFill/>
          </a:ln>
        </p:spPr>
      </p:pic>
      <p:sp>
        <p:nvSpPr>
          <p:cNvPr id="384" name="Google Shape;384;p9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5" name="Google Shape;385;p9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6" name="Google Shape;386;p91"/>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1493551" y="4258865"/>
            <a:ext cx="6156898" cy="425054"/>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rgbClr val="A5A5A5"/>
              </a:buClr>
              <a:buSzPts val="1400"/>
              <a:buFont typeface="Arial"/>
              <a:buNone/>
              <a:defRPr sz="1400" b="0" i="1">
                <a:solidFill>
                  <a:srgbClr val="A5A5A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0"/>
          <p:cNvSpPr>
            <a:spLocks noGrp="1"/>
          </p:cNvSpPr>
          <p:nvPr>
            <p:ph type="pic" idx="2"/>
          </p:nvPr>
        </p:nvSpPr>
        <p:spPr>
          <a:xfrm>
            <a:off x="1493551" y="459581"/>
            <a:ext cx="6156898" cy="3799284"/>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600"/>
              </a:spcBef>
              <a:spcAft>
                <a:spcPts val="0"/>
              </a:spcAft>
              <a:buClr>
                <a:srgbClr val="0EABC9"/>
              </a:buClr>
              <a:buSzPts val="3200"/>
              <a:buFont typeface="Arial"/>
              <a:buNone/>
              <a:defRPr sz="3200" b="0" i="0" u="none" strike="noStrike" cap="none">
                <a:solidFill>
                  <a:srgbClr val="A5A5A5"/>
                </a:solidFill>
                <a:latin typeface="Arial"/>
                <a:ea typeface="Arial"/>
                <a:cs typeface="Arial"/>
                <a:sym typeface="Arial"/>
              </a:defRPr>
            </a:lvl1pPr>
            <a:lvl2pPr marR="0" lvl="1" algn="l" rtl="0">
              <a:spcBef>
                <a:spcPts val="600"/>
              </a:spcBef>
              <a:spcAft>
                <a:spcPts val="0"/>
              </a:spcAft>
              <a:buClr>
                <a:srgbClr val="0EABC9"/>
              </a:buClr>
              <a:buSzPts val="2800"/>
              <a:buFont typeface="Arial"/>
              <a:buNone/>
              <a:defRPr sz="2800" b="0" i="0" u="none" strike="noStrike" cap="none">
                <a:solidFill>
                  <a:srgbClr val="0A3B48"/>
                </a:solidFill>
                <a:latin typeface="Arial"/>
                <a:ea typeface="Arial"/>
                <a:cs typeface="Arial"/>
                <a:sym typeface="Arial"/>
              </a:defRPr>
            </a:lvl2pPr>
            <a:lvl3pPr marR="0" lvl="2" algn="l" rtl="0">
              <a:spcBef>
                <a:spcPts val="600"/>
              </a:spcBef>
              <a:spcAft>
                <a:spcPts val="0"/>
              </a:spcAft>
              <a:buClr>
                <a:srgbClr val="0EABC9"/>
              </a:buClr>
              <a:buSzPts val="2400"/>
              <a:buFont typeface="Arial"/>
              <a:buNone/>
              <a:defRPr sz="2400" b="0" i="1" u="none" strike="noStrike" cap="none">
                <a:solidFill>
                  <a:srgbClr val="0EABC9"/>
                </a:solidFill>
                <a:latin typeface="Arial"/>
                <a:ea typeface="Arial"/>
                <a:cs typeface="Arial"/>
                <a:sym typeface="Arial"/>
              </a:defRPr>
            </a:lvl3pPr>
            <a:lvl4pPr marR="0" lvl="3" algn="l" rtl="0">
              <a:spcBef>
                <a:spcPts val="600"/>
              </a:spcBef>
              <a:spcAft>
                <a:spcPts val="0"/>
              </a:spcAft>
              <a:buClr>
                <a:srgbClr val="0EABC9"/>
              </a:buClr>
              <a:buSzPts val="2000"/>
              <a:buFont typeface="Arial"/>
              <a:buNone/>
              <a:defRPr sz="2000" b="0" i="0" u="none" strike="noStrike" cap="none">
                <a:solidFill>
                  <a:srgbClr val="7F7F7F"/>
                </a:solidFill>
                <a:latin typeface="Arial"/>
                <a:ea typeface="Arial"/>
                <a:cs typeface="Arial"/>
                <a:sym typeface="Arial"/>
              </a:defRPr>
            </a:lvl4pPr>
            <a:lvl5pPr marR="0" lvl="4" algn="l" rtl="0">
              <a:spcBef>
                <a:spcPts val="600"/>
              </a:spcBef>
              <a:spcAft>
                <a:spcPts val="0"/>
              </a:spcAft>
              <a:buClr>
                <a:srgbClr val="0EABC9"/>
              </a:buClr>
              <a:buSzPts val="2000"/>
              <a:buFont typeface="Arial"/>
              <a:buNone/>
              <a:defRPr sz="2000" b="0" i="0" u="none" strike="noStrike" cap="none">
                <a:solidFill>
                  <a:srgbClr val="7F7F7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7"/>
        <p:cNvGrpSpPr/>
        <p:nvPr/>
      </p:nvGrpSpPr>
      <p:grpSpPr>
        <a:xfrm>
          <a:off x="0" y="0"/>
          <a:ext cx="0" cy="0"/>
          <a:chOff x="0" y="0"/>
          <a:chExt cx="0" cy="0"/>
        </a:xfrm>
      </p:grpSpPr>
      <p:sp>
        <p:nvSpPr>
          <p:cNvPr id="388" name="Google Shape;388;p92"/>
          <p:cNvSpPr txBox="1">
            <a:spLocks noGrp="1"/>
          </p:cNvSpPr>
          <p:nvPr>
            <p:ph type="title"/>
          </p:nvPr>
        </p:nvSpPr>
        <p:spPr>
          <a:xfrm>
            <a:off x="445846" y="118681"/>
            <a:ext cx="8252307" cy="84248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800" b="1" i="0">
                <a:solidFill>
                  <a:srgbClr val="00434F"/>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9" name="Google Shape;389;p9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0" name="Google Shape;390;p9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1" name="Google Shape;391;p9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92"/>
        <p:cNvGrpSpPr/>
        <p:nvPr/>
      </p:nvGrpSpPr>
      <p:grpSpPr>
        <a:xfrm>
          <a:off x="0" y="0"/>
          <a:ext cx="0" cy="0"/>
          <a:chOff x="0" y="0"/>
          <a:chExt cx="0" cy="0"/>
        </a:xfrm>
      </p:grpSpPr>
      <p:sp>
        <p:nvSpPr>
          <p:cNvPr id="393" name="Google Shape;393;p93"/>
          <p:cNvSpPr txBox="1">
            <a:spLocks noGrp="1"/>
          </p:cNvSpPr>
          <p:nvPr>
            <p:ph type="ctrTitle"/>
          </p:nvPr>
        </p:nvSpPr>
        <p:spPr>
          <a:xfrm>
            <a:off x="685800" y="1594485"/>
            <a:ext cx="7772400" cy="10801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800" b="1" i="0">
                <a:solidFill>
                  <a:srgbClr val="00434F"/>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4" name="Google Shape;394;p93"/>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100" b="0" i="0">
                <a:solidFill>
                  <a:schemeClr val="dk1"/>
                </a:solidFill>
                <a:latin typeface="Century Gothic"/>
                <a:ea typeface="Century Gothic"/>
                <a:cs typeface="Century Gothic"/>
                <a:sym typeface="Century Gothic"/>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5" name="Google Shape;395;p9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6" name="Google Shape;396;p9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7" name="Google Shape;397;p9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8"/>
        <p:cNvGrpSpPr/>
        <p:nvPr/>
      </p:nvGrpSpPr>
      <p:grpSpPr>
        <a:xfrm>
          <a:off x="0" y="0"/>
          <a:ext cx="0" cy="0"/>
          <a:chOff x="0" y="0"/>
          <a:chExt cx="0" cy="0"/>
        </a:xfrm>
      </p:grpSpPr>
      <p:sp>
        <p:nvSpPr>
          <p:cNvPr id="399" name="Google Shape;399;p94"/>
          <p:cNvSpPr txBox="1">
            <a:spLocks noGrp="1"/>
          </p:cNvSpPr>
          <p:nvPr>
            <p:ph type="title"/>
          </p:nvPr>
        </p:nvSpPr>
        <p:spPr>
          <a:xfrm>
            <a:off x="445846" y="118681"/>
            <a:ext cx="8252307" cy="84248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800" b="1" i="0">
                <a:solidFill>
                  <a:srgbClr val="00434F"/>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0" name="Google Shape;400;p94"/>
          <p:cNvSpPr txBox="1">
            <a:spLocks noGrp="1"/>
          </p:cNvSpPr>
          <p:nvPr>
            <p:ph type="body" idx="1"/>
          </p:nvPr>
        </p:nvSpPr>
        <p:spPr>
          <a:xfrm>
            <a:off x="4207478" y="1341692"/>
            <a:ext cx="4226719" cy="234743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100"/>
              <a:buNone/>
              <a:defRPr sz="1100" b="0" i="0">
                <a:solidFill>
                  <a:schemeClr val="dk1"/>
                </a:solidFill>
                <a:latin typeface="Century Gothic"/>
                <a:ea typeface="Century Gothic"/>
                <a:cs typeface="Century Gothic"/>
                <a:sym typeface="Century Gothic"/>
              </a:defRPr>
            </a:lvl1pPr>
            <a:lvl2pPr marL="914400" lvl="1" indent="-228600" algn="l">
              <a:spcBef>
                <a:spcPts val="0"/>
              </a:spcBef>
              <a:spcAft>
                <a:spcPts val="0"/>
              </a:spcAft>
              <a:buSzPts val="1100"/>
              <a:buNone/>
              <a:defRPr/>
            </a:lvl2pPr>
            <a:lvl3pPr marL="1371600" lvl="2" indent="-228600" algn="l">
              <a:spcBef>
                <a:spcPts val="0"/>
              </a:spcBef>
              <a:spcAft>
                <a:spcPts val="0"/>
              </a:spcAft>
              <a:buSzPts val="1100"/>
              <a:buNone/>
              <a:defRPr/>
            </a:lvl3pPr>
            <a:lvl4pPr marL="1828800" lvl="3" indent="-228600" algn="l">
              <a:spcBef>
                <a:spcPts val="0"/>
              </a:spcBef>
              <a:spcAft>
                <a:spcPts val="0"/>
              </a:spcAft>
              <a:buSzPts val="1100"/>
              <a:buNone/>
              <a:defRPr/>
            </a:lvl4pPr>
            <a:lvl5pPr marL="2286000" lvl="4" indent="-228600" algn="l">
              <a:spcBef>
                <a:spcPts val="0"/>
              </a:spcBef>
              <a:spcAft>
                <a:spcPts val="0"/>
              </a:spcAft>
              <a:buSzPts val="1100"/>
              <a:buNone/>
              <a:defRPr/>
            </a:lvl5pPr>
            <a:lvl6pPr marL="2743200" lvl="5" indent="-228600" algn="l">
              <a:spcBef>
                <a:spcPts val="0"/>
              </a:spcBef>
              <a:spcAft>
                <a:spcPts val="0"/>
              </a:spcAft>
              <a:buSzPts val="1100"/>
              <a:buNone/>
              <a:defRPr/>
            </a:lvl6pPr>
            <a:lvl7pPr marL="3200400" lvl="6" indent="-228600" algn="l">
              <a:spcBef>
                <a:spcPts val="0"/>
              </a:spcBef>
              <a:spcAft>
                <a:spcPts val="0"/>
              </a:spcAft>
              <a:buSzPts val="1100"/>
              <a:buNone/>
              <a:defRPr/>
            </a:lvl7pPr>
            <a:lvl8pPr marL="3657600" lvl="7" indent="-228600" algn="l">
              <a:spcBef>
                <a:spcPts val="0"/>
              </a:spcBef>
              <a:spcAft>
                <a:spcPts val="0"/>
              </a:spcAft>
              <a:buSzPts val="1100"/>
              <a:buNone/>
              <a:defRPr/>
            </a:lvl8pPr>
            <a:lvl9pPr marL="4114800" lvl="8" indent="-228600" algn="l">
              <a:spcBef>
                <a:spcPts val="0"/>
              </a:spcBef>
              <a:spcAft>
                <a:spcPts val="0"/>
              </a:spcAft>
              <a:buSzPts val="1100"/>
              <a:buNone/>
              <a:defRPr/>
            </a:lvl9pPr>
          </a:lstStyle>
          <a:p>
            <a:endParaRPr/>
          </a:p>
        </p:txBody>
      </p:sp>
      <p:sp>
        <p:nvSpPr>
          <p:cNvPr id="401" name="Google Shape;401;p9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2" name="Google Shape;402;p9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3" name="Google Shape;403;p9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4"/>
        <p:cNvGrpSpPr/>
        <p:nvPr/>
      </p:nvGrpSpPr>
      <p:grpSpPr>
        <a:xfrm>
          <a:off x="0" y="0"/>
          <a:ext cx="0" cy="0"/>
          <a:chOff x="0" y="0"/>
          <a:chExt cx="0" cy="0"/>
        </a:xfrm>
      </p:grpSpPr>
      <p:sp>
        <p:nvSpPr>
          <p:cNvPr id="405" name="Google Shape;405;p95"/>
          <p:cNvSpPr txBox="1">
            <a:spLocks noGrp="1"/>
          </p:cNvSpPr>
          <p:nvPr>
            <p:ph type="title"/>
          </p:nvPr>
        </p:nvSpPr>
        <p:spPr>
          <a:xfrm>
            <a:off x="445846" y="118681"/>
            <a:ext cx="8252307" cy="84248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800" b="1" i="0">
                <a:solidFill>
                  <a:srgbClr val="00434F"/>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6" name="Google Shape;406;p95"/>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100"/>
              <a:buNone/>
              <a:defRPr/>
            </a:lvl1pPr>
            <a:lvl2pPr marL="914400" lvl="1" indent="-228600" algn="l">
              <a:spcBef>
                <a:spcPts val="0"/>
              </a:spcBef>
              <a:spcAft>
                <a:spcPts val="0"/>
              </a:spcAft>
              <a:buSzPts val="1100"/>
              <a:buNone/>
              <a:defRPr/>
            </a:lvl2pPr>
            <a:lvl3pPr marL="1371600" lvl="2" indent="-228600" algn="l">
              <a:spcBef>
                <a:spcPts val="0"/>
              </a:spcBef>
              <a:spcAft>
                <a:spcPts val="0"/>
              </a:spcAft>
              <a:buSzPts val="1100"/>
              <a:buNone/>
              <a:defRPr/>
            </a:lvl3pPr>
            <a:lvl4pPr marL="1828800" lvl="3" indent="-228600" algn="l">
              <a:spcBef>
                <a:spcPts val="0"/>
              </a:spcBef>
              <a:spcAft>
                <a:spcPts val="0"/>
              </a:spcAft>
              <a:buSzPts val="1100"/>
              <a:buNone/>
              <a:defRPr/>
            </a:lvl4pPr>
            <a:lvl5pPr marL="2286000" lvl="4" indent="-228600" algn="l">
              <a:spcBef>
                <a:spcPts val="0"/>
              </a:spcBef>
              <a:spcAft>
                <a:spcPts val="0"/>
              </a:spcAft>
              <a:buSzPts val="1100"/>
              <a:buNone/>
              <a:defRPr/>
            </a:lvl5pPr>
            <a:lvl6pPr marL="2743200" lvl="5" indent="-228600" algn="l">
              <a:spcBef>
                <a:spcPts val="0"/>
              </a:spcBef>
              <a:spcAft>
                <a:spcPts val="0"/>
              </a:spcAft>
              <a:buSzPts val="1100"/>
              <a:buNone/>
              <a:defRPr/>
            </a:lvl6pPr>
            <a:lvl7pPr marL="3200400" lvl="6" indent="-228600" algn="l">
              <a:spcBef>
                <a:spcPts val="0"/>
              </a:spcBef>
              <a:spcAft>
                <a:spcPts val="0"/>
              </a:spcAft>
              <a:buSzPts val="1100"/>
              <a:buNone/>
              <a:defRPr/>
            </a:lvl7pPr>
            <a:lvl8pPr marL="3657600" lvl="7" indent="-228600" algn="l">
              <a:spcBef>
                <a:spcPts val="0"/>
              </a:spcBef>
              <a:spcAft>
                <a:spcPts val="0"/>
              </a:spcAft>
              <a:buSzPts val="1100"/>
              <a:buNone/>
              <a:defRPr/>
            </a:lvl8pPr>
            <a:lvl9pPr marL="4114800" lvl="8" indent="-228600" algn="l">
              <a:spcBef>
                <a:spcPts val="0"/>
              </a:spcBef>
              <a:spcAft>
                <a:spcPts val="0"/>
              </a:spcAft>
              <a:buSzPts val="1100"/>
              <a:buNone/>
              <a:defRPr/>
            </a:lvl9pPr>
          </a:lstStyle>
          <a:p>
            <a:endParaRPr/>
          </a:p>
        </p:txBody>
      </p:sp>
      <p:sp>
        <p:nvSpPr>
          <p:cNvPr id="407" name="Google Shape;407;p95"/>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100"/>
              <a:buNone/>
              <a:defRPr/>
            </a:lvl1pPr>
            <a:lvl2pPr marL="914400" lvl="1" indent="-228600" algn="l">
              <a:spcBef>
                <a:spcPts val="0"/>
              </a:spcBef>
              <a:spcAft>
                <a:spcPts val="0"/>
              </a:spcAft>
              <a:buSzPts val="1100"/>
              <a:buNone/>
              <a:defRPr/>
            </a:lvl2pPr>
            <a:lvl3pPr marL="1371600" lvl="2" indent="-228600" algn="l">
              <a:spcBef>
                <a:spcPts val="0"/>
              </a:spcBef>
              <a:spcAft>
                <a:spcPts val="0"/>
              </a:spcAft>
              <a:buSzPts val="1100"/>
              <a:buNone/>
              <a:defRPr/>
            </a:lvl3pPr>
            <a:lvl4pPr marL="1828800" lvl="3" indent="-228600" algn="l">
              <a:spcBef>
                <a:spcPts val="0"/>
              </a:spcBef>
              <a:spcAft>
                <a:spcPts val="0"/>
              </a:spcAft>
              <a:buSzPts val="1100"/>
              <a:buNone/>
              <a:defRPr/>
            </a:lvl4pPr>
            <a:lvl5pPr marL="2286000" lvl="4" indent="-228600" algn="l">
              <a:spcBef>
                <a:spcPts val="0"/>
              </a:spcBef>
              <a:spcAft>
                <a:spcPts val="0"/>
              </a:spcAft>
              <a:buSzPts val="1100"/>
              <a:buNone/>
              <a:defRPr/>
            </a:lvl5pPr>
            <a:lvl6pPr marL="2743200" lvl="5" indent="-228600" algn="l">
              <a:spcBef>
                <a:spcPts val="0"/>
              </a:spcBef>
              <a:spcAft>
                <a:spcPts val="0"/>
              </a:spcAft>
              <a:buSzPts val="1100"/>
              <a:buNone/>
              <a:defRPr/>
            </a:lvl6pPr>
            <a:lvl7pPr marL="3200400" lvl="6" indent="-228600" algn="l">
              <a:spcBef>
                <a:spcPts val="0"/>
              </a:spcBef>
              <a:spcAft>
                <a:spcPts val="0"/>
              </a:spcAft>
              <a:buSzPts val="1100"/>
              <a:buNone/>
              <a:defRPr/>
            </a:lvl7pPr>
            <a:lvl8pPr marL="3657600" lvl="7" indent="-228600" algn="l">
              <a:spcBef>
                <a:spcPts val="0"/>
              </a:spcBef>
              <a:spcAft>
                <a:spcPts val="0"/>
              </a:spcAft>
              <a:buSzPts val="1100"/>
              <a:buNone/>
              <a:defRPr/>
            </a:lvl8pPr>
            <a:lvl9pPr marL="4114800" lvl="8" indent="-228600" algn="l">
              <a:spcBef>
                <a:spcPts val="0"/>
              </a:spcBef>
              <a:spcAft>
                <a:spcPts val="0"/>
              </a:spcAft>
              <a:buSzPts val="1100"/>
              <a:buNone/>
              <a:defRPr/>
            </a:lvl9pPr>
          </a:lstStyle>
          <a:p>
            <a:endParaRPr/>
          </a:p>
        </p:txBody>
      </p:sp>
      <p:sp>
        <p:nvSpPr>
          <p:cNvPr id="408" name="Google Shape;408;p9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9" name="Google Shape;409;p9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0" name="Google Shape;410;p9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414"/>
        <p:cNvGrpSpPr/>
        <p:nvPr/>
      </p:nvGrpSpPr>
      <p:grpSpPr>
        <a:xfrm>
          <a:off x="0" y="0"/>
          <a:ext cx="0" cy="0"/>
          <a:chOff x="0" y="0"/>
          <a:chExt cx="0" cy="0"/>
        </a:xfrm>
      </p:grpSpPr>
      <p:sp>
        <p:nvSpPr>
          <p:cNvPr id="415" name="Google Shape;415;p9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A3B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9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417"/>
        <p:cNvGrpSpPr/>
        <p:nvPr/>
      </p:nvGrpSpPr>
      <p:grpSpPr>
        <a:xfrm>
          <a:off x="0" y="0"/>
          <a:ext cx="0" cy="0"/>
          <a:chOff x="0" y="0"/>
          <a:chExt cx="0" cy="0"/>
        </a:xfrm>
      </p:grpSpPr>
      <p:sp>
        <p:nvSpPr>
          <p:cNvPr id="418" name="Google Shape;418;p98"/>
          <p:cNvSpPr txBox="1">
            <a:spLocks noGrp="1"/>
          </p:cNvSpPr>
          <p:nvPr>
            <p:ph type="subTitle" idx="1"/>
          </p:nvPr>
        </p:nvSpPr>
        <p:spPr>
          <a:xfrm>
            <a:off x="461913" y="3233393"/>
            <a:ext cx="8239027" cy="129096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600"/>
              </a:spcBef>
              <a:spcAft>
                <a:spcPts val="0"/>
              </a:spcAft>
              <a:buSzPts val="2400"/>
              <a:buNone/>
              <a:defRPr sz="2400">
                <a:solidFill>
                  <a:srgbClr val="0EABC9"/>
                </a:solidFill>
              </a:defRPr>
            </a:lvl1pPr>
            <a:lvl2pPr lvl="1" algn="ctr">
              <a:lnSpc>
                <a:spcPct val="100000"/>
              </a:lnSpc>
              <a:spcBef>
                <a:spcPts val="600"/>
              </a:spcBef>
              <a:spcAft>
                <a:spcPts val="0"/>
              </a:spcAft>
              <a:buSzPts val="180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400"/>
              <a:buNone/>
              <a:defRPr>
                <a:solidFill>
                  <a:srgbClr val="888888"/>
                </a:solidFill>
              </a:defRPr>
            </a:lvl4pPr>
            <a:lvl5pPr lvl="4" algn="ctr">
              <a:lnSpc>
                <a:spcPct val="100000"/>
              </a:lnSpc>
              <a:spcBef>
                <a:spcPts val="600"/>
              </a:spcBef>
              <a:spcAft>
                <a:spcPts val="0"/>
              </a:spcAft>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19" name="Google Shape;419;p98"/>
          <p:cNvSpPr txBox="1">
            <a:spLocks noGrp="1"/>
          </p:cNvSpPr>
          <p:nvPr>
            <p:ph type="title"/>
          </p:nvPr>
        </p:nvSpPr>
        <p:spPr>
          <a:xfrm>
            <a:off x="457200" y="2376143"/>
            <a:ext cx="8229600" cy="8572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A3B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420"/>
        <p:cNvGrpSpPr/>
        <p:nvPr/>
      </p:nvGrpSpPr>
      <p:grpSpPr>
        <a:xfrm>
          <a:off x="0" y="0"/>
          <a:ext cx="0" cy="0"/>
          <a:chOff x="0" y="0"/>
          <a:chExt cx="0" cy="0"/>
        </a:xfrm>
      </p:grpSpPr>
      <p:sp>
        <p:nvSpPr>
          <p:cNvPr id="421" name="Google Shape;421;p9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A3B48"/>
              </a:buClr>
              <a:buSzPts val="2800"/>
              <a:buFont typeface="Arial"/>
              <a:buNone/>
              <a:defRPr>
                <a:solidFill>
                  <a:srgbClr val="0A3B4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99"/>
          <p:cNvSpPr txBox="1">
            <a:spLocks noGrp="1"/>
          </p:cNvSpPr>
          <p:nvPr>
            <p:ph type="body" idx="1"/>
          </p:nvPr>
        </p:nvSpPr>
        <p:spPr>
          <a:xfrm>
            <a:off x="457200" y="1063229"/>
            <a:ext cx="4038600" cy="2545556"/>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SzPts val="2000"/>
              <a:buChar char="•"/>
              <a:defRPr sz="2000"/>
            </a:lvl1pPr>
            <a:lvl2pPr marL="914400" lvl="1" indent="-342900" algn="l">
              <a:lnSpc>
                <a:spcPct val="100000"/>
              </a:lnSpc>
              <a:spcBef>
                <a:spcPts val="600"/>
              </a:spcBef>
              <a:spcAft>
                <a:spcPts val="0"/>
              </a:spcAft>
              <a:buSzPts val="1800"/>
              <a:buChar char="•"/>
              <a:defRPr sz="1800"/>
            </a:lvl2pPr>
            <a:lvl3pPr marL="1371600" lvl="2" indent="-330200" algn="l">
              <a:lnSpc>
                <a:spcPct val="100000"/>
              </a:lnSpc>
              <a:spcBef>
                <a:spcPts val="600"/>
              </a:spcBef>
              <a:spcAft>
                <a:spcPts val="0"/>
              </a:spcAft>
              <a:buSzPts val="1600"/>
              <a:buChar char="•"/>
              <a:defRPr sz="1600"/>
            </a:lvl3pPr>
            <a:lvl4pPr marL="1828800" lvl="3" indent="-317500" algn="l">
              <a:lnSpc>
                <a:spcPct val="100000"/>
              </a:lnSpc>
              <a:spcBef>
                <a:spcPts val="600"/>
              </a:spcBef>
              <a:spcAft>
                <a:spcPts val="0"/>
              </a:spcAft>
              <a:buSzPts val="1400"/>
              <a:buChar char="•"/>
              <a:defRPr sz="1400"/>
            </a:lvl4pPr>
            <a:lvl5pPr marL="2286000" lvl="4" indent="-317500" algn="l">
              <a:lnSpc>
                <a:spcPct val="100000"/>
              </a:lnSpc>
              <a:spcBef>
                <a:spcPts val="600"/>
              </a:spcBef>
              <a:spcAft>
                <a:spcPts val="0"/>
              </a:spcAft>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3" name="Google Shape;423;p99"/>
          <p:cNvSpPr txBox="1">
            <a:spLocks noGrp="1"/>
          </p:cNvSpPr>
          <p:nvPr>
            <p:ph type="body" idx="2"/>
          </p:nvPr>
        </p:nvSpPr>
        <p:spPr>
          <a:xfrm>
            <a:off x="4648200" y="1063229"/>
            <a:ext cx="4038600" cy="2545556"/>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SzPts val="2000"/>
              <a:buChar char="•"/>
              <a:defRPr sz="2000"/>
            </a:lvl1pPr>
            <a:lvl2pPr marL="914400" lvl="1" indent="-342900" algn="l">
              <a:lnSpc>
                <a:spcPct val="100000"/>
              </a:lnSpc>
              <a:spcBef>
                <a:spcPts val="600"/>
              </a:spcBef>
              <a:spcAft>
                <a:spcPts val="0"/>
              </a:spcAft>
              <a:buSzPts val="1800"/>
              <a:buChar char="•"/>
              <a:defRPr sz="1800"/>
            </a:lvl2pPr>
            <a:lvl3pPr marL="1371600" lvl="2" indent="-330200" algn="l">
              <a:lnSpc>
                <a:spcPct val="100000"/>
              </a:lnSpc>
              <a:spcBef>
                <a:spcPts val="600"/>
              </a:spcBef>
              <a:spcAft>
                <a:spcPts val="0"/>
              </a:spcAft>
              <a:buSzPts val="1600"/>
              <a:buChar char="•"/>
              <a:defRPr sz="1600"/>
            </a:lvl3pPr>
            <a:lvl4pPr marL="1828800" lvl="3" indent="-317500" algn="l">
              <a:lnSpc>
                <a:spcPct val="100000"/>
              </a:lnSpc>
              <a:spcBef>
                <a:spcPts val="600"/>
              </a:spcBef>
              <a:spcAft>
                <a:spcPts val="0"/>
              </a:spcAft>
              <a:buSzPts val="1400"/>
              <a:buChar char="•"/>
              <a:defRPr sz="1400"/>
            </a:lvl4pPr>
            <a:lvl5pPr marL="2286000" lvl="4" indent="-317500" algn="l">
              <a:lnSpc>
                <a:spcPct val="100000"/>
              </a:lnSpc>
              <a:spcBef>
                <a:spcPts val="600"/>
              </a:spcBef>
              <a:spcAft>
                <a:spcPts val="0"/>
              </a:spcAft>
              <a:buSzPts val="1400"/>
              <a:buChar char="•"/>
              <a:defRPr sz="14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424"/>
        <p:cNvGrpSpPr/>
        <p:nvPr/>
      </p:nvGrpSpPr>
      <p:grpSpPr>
        <a:xfrm>
          <a:off x="0" y="0"/>
          <a:ext cx="0" cy="0"/>
          <a:chOff x="0" y="0"/>
          <a:chExt cx="0" cy="0"/>
        </a:xfrm>
      </p:grpSpPr>
      <p:sp>
        <p:nvSpPr>
          <p:cNvPr id="425" name="Google Shape;425;p100"/>
          <p:cNvSpPr txBox="1">
            <a:spLocks noGrp="1"/>
          </p:cNvSpPr>
          <p:nvPr>
            <p:ph type="title"/>
          </p:nvPr>
        </p:nvSpPr>
        <p:spPr>
          <a:xfrm>
            <a:off x="722313" y="3305176"/>
            <a:ext cx="7772400" cy="13610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A3B48"/>
              </a:buClr>
              <a:buSzPts val="3600"/>
              <a:buFont typeface="Arial"/>
              <a:buNone/>
              <a:defRPr sz="3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p10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000"/>
              <a:buNone/>
              <a:defRPr sz="2000">
                <a:solidFill>
                  <a:srgbClr val="0EABC9"/>
                </a:solidFill>
              </a:defRPr>
            </a:lvl1pPr>
            <a:lvl2pPr marL="914400" lvl="1" indent="-228600" algn="l">
              <a:lnSpc>
                <a:spcPct val="100000"/>
              </a:lnSpc>
              <a:spcBef>
                <a:spcPts val="600"/>
              </a:spcBef>
              <a:spcAft>
                <a:spcPts val="0"/>
              </a:spcAft>
              <a:buSzPts val="1800"/>
              <a:buNone/>
              <a:defRPr sz="1800">
                <a:solidFill>
                  <a:srgbClr val="888888"/>
                </a:solidFill>
              </a:defRPr>
            </a:lvl2pPr>
            <a:lvl3pPr marL="1371600" lvl="2" indent="-228600" algn="l">
              <a:lnSpc>
                <a:spcPct val="100000"/>
              </a:lnSpc>
              <a:spcBef>
                <a:spcPts val="600"/>
              </a:spcBef>
              <a:spcAft>
                <a:spcPts val="0"/>
              </a:spcAft>
              <a:buSzPts val="1600"/>
              <a:buNone/>
              <a:defRPr sz="1600">
                <a:solidFill>
                  <a:srgbClr val="888888"/>
                </a:solidFill>
              </a:defRPr>
            </a:lvl3pPr>
            <a:lvl4pPr marL="1828800" lvl="3" indent="-228600" algn="l">
              <a:lnSpc>
                <a:spcPct val="100000"/>
              </a:lnSpc>
              <a:spcBef>
                <a:spcPts val="600"/>
              </a:spcBef>
              <a:spcAft>
                <a:spcPts val="0"/>
              </a:spcAft>
              <a:buSzPts val="1400"/>
              <a:buNone/>
              <a:defRPr sz="1400">
                <a:solidFill>
                  <a:srgbClr val="888888"/>
                </a:solidFill>
              </a:defRPr>
            </a:lvl4pPr>
            <a:lvl5pPr marL="2286000" lvl="4" indent="-228600" algn="l">
              <a:lnSpc>
                <a:spcPct val="100000"/>
              </a:lnSpc>
              <a:spcBef>
                <a:spcPts val="60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427"/>
        <p:cNvGrpSpPr/>
        <p:nvPr/>
      </p:nvGrpSpPr>
      <p:grpSpPr>
        <a:xfrm>
          <a:off x="0" y="0"/>
          <a:ext cx="0" cy="0"/>
          <a:chOff x="0" y="0"/>
          <a:chExt cx="0" cy="0"/>
        </a:xfrm>
      </p:grpSpPr>
      <p:sp>
        <p:nvSpPr>
          <p:cNvPr id="428" name="Google Shape;428;p101"/>
          <p:cNvSpPr txBox="1">
            <a:spLocks noGrp="1"/>
          </p:cNvSpPr>
          <p:nvPr>
            <p:ph type="title"/>
          </p:nvPr>
        </p:nvSpPr>
        <p:spPr>
          <a:xfrm>
            <a:off x="457200" y="205979"/>
            <a:ext cx="8229600" cy="9453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A3B48"/>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p101"/>
          <p:cNvSpPr txBox="1">
            <a:spLocks noGrp="1"/>
          </p:cNvSpPr>
          <p:nvPr>
            <p:ph type="body" idx="1"/>
          </p:nvPr>
        </p:nvSpPr>
        <p:spPr>
          <a:xfrm>
            <a:off x="457200" y="4077417"/>
            <a:ext cx="4040188" cy="70574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1400"/>
              <a:buNone/>
              <a:defRPr sz="1400" b="0" i="1">
                <a:solidFill>
                  <a:srgbClr val="A5A5A5"/>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0" name="Google Shape;430;p101"/>
          <p:cNvSpPr txBox="1">
            <a:spLocks noGrp="1"/>
          </p:cNvSpPr>
          <p:nvPr>
            <p:ph type="body" idx="2"/>
          </p:nvPr>
        </p:nvSpPr>
        <p:spPr>
          <a:xfrm>
            <a:off x="457200" y="1339873"/>
            <a:ext cx="4040188" cy="2737542"/>
          </a:xfrm>
          <a:prstGeom prst="rect">
            <a:avLst/>
          </a:prstGeom>
          <a:solidFill>
            <a:srgbClr val="F2F2F2"/>
          </a:solid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SzPts val="2000"/>
              <a:buChar char="•"/>
              <a:defRPr sz="20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17500" algn="l">
              <a:lnSpc>
                <a:spcPct val="100000"/>
              </a:lnSpc>
              <a:spcBef>
                <a:spcPts val="600"/>
              </a:spcBef>
              <a:spcAft>
                <a:spcPts val="0"/>
              </a:spcAft>
              <a:buSzPts val="1400"/>
              <a:buChar char="•"/>
              <a:defRPr sz="1400"/>
            </a:lvl4pPr>
            <a:lvl5pPr marL="2286000" lvl="4" indent="-317500" algn="l">
              <a:lnSpc>
                <a:spcPct val="100000"/>
              </a:lnSpc>
              <a:spcBef>
                <a:spcPts val="6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1" name="Google Shape;431;p101"/>
          <p:cNvSpPr txBox="1">
            <a:spLocks noGrp="1"/>
          </p:cNvSpPr>
          <p:nvPr>
            <p:ph type="body" idx="3"/>
          </p:nvPr>
        </p:nvSpPr>
        <p:spPr>
          <a:xfrm>
            <a:off x="4645026" y="4077417"/>
            <a:ext cx="4041775" cy="70574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SzPts val="1400"/>
              <a:buNone/>
              <a:defRPr sz="1400" b="0" i="1">
                <a:solidFill>
                  <a:srgbClr val="A5A5A5"/>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2" name="Google Shape;432;p101"/>
          <p:cNvSpPr txBox="1">
            <a:spLocks noGrp="1"/>
          </p:cNvSpPr>
          <p:nvPr>
            <p:ph type="body" idx="4"/>
          </p:nvPr>
        </p:nvSpPr>
        <p:spPr>
          <a:xfrm>
            <a:off x="4645026" y="1339873"/>
            <a:ext cx="4041775" cy="2737542"/>
          </a:xfrm>
          <a:prstGeom prst="rect">
            <a:avLst/>
          </a:prstGeom>
          <a:solidFill>
            <a:srgbClr val="F2F2F2"/>
          </a:solid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SzPts val="2000"/>
              <a:buChar char="•"/>
              <a:defRPr sz="20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17500" algn="l">
              <a:lnSpc>
                <a:spcPct val="100000"/>
              </a:lnSpc>
              <a:spcBef>
                <a:spcPts val="600"/>
              </a:spcBef>
              <a:spcAft>
                <a:spcPts val="0"/>
              </a:spcAft>
              <a:buSzPts val="1400"/>
              <a:buChar char="•"/>
              <a:defRPr sz="1400"/>
            </a:lvl4pPr>
            <a:lvl5pPr marL="2286000" lvl="4" indent="-317500" algn="l">
              <a:lnSpc>
                <a:spcPct val="100000"/>
              </a:lnSpc>
              <a:spcBef>
                <a:spcPts val="6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33"/>
        <p:cNvGrpSpPr/>
        <p:nvPr/>
      </p:nvGrpSpPr>
      <p:grpSpPr>
        <a:xfrm>
          <a:off x="0" y="0"/>
          <a:ext cx="0" cy="0"/>
          <a:chOff x="0" y="0"/>
          <a:chExt cx="0" cy="0"/>
        </a:xfrm>
      </p:grpSpPr>
      <p:sp>
        <p:nvSpPr>
          <p:cNvPr id="434" name="Google Shape;434;p102"/>
          <p:cNvSpPr txBox="1">
            <a:spLocks noGrp="1"/>
          </p:cNvSpPr>
          <p:nvPr>
            <p:ph type="title"/>
          </p:nvPr>
        </p:nvSpPr>
        <p:spPr>
          <a:xfrm>
            <a:off x="457200" y="1195436"/>
            <a:ext cx="8229600" cy="275262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0A3B48"/>
              </a:buClr>
              <a:buSzPts val="2800"/>
              <a:buFont typeface="Arial"/>
              <a:buNone/>
              <a:defRPr>
                <a:solidFill>
                  <a:srgbClr val="0A3B4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subTitle" idx="1"/>
          </p:nvPr>
        </p:nvSpPr>
        <p:spPr>
          <a:xfrm>
            <a:off x="461913" y="3233393"/>
            <a:ext cx="8239027" cy="1290967"/>
          </a:xfrm>
          <a:prstGeom prst="rect">
            <a:avLst/>
          </a:prstGeom>
          <a:noFill/>
          <a:ln>
            <a:noFill/>
          </a:ln>
        </p:spPr>
        <p:txBody>
          <a:bodyPr spcFirstLastPara="1" wrap="square" lIns="91425" tIns="45700" rIns="91425" bIns="45700" anchor="t" anchorCtr="0">
            <a:normAutofit/>
          </a:bodyPr>
          <a:lstStyle>
            <a:lvl1pPr lvl="0" algn="l">
              <a:spcBef>
                <a:spcPts val="600"/>
              </a:spcBef>
              <a:spcAft>
                <a:spcPts val="0"/>
              </a:spcAft>
              <a:buSzPts val="2400"/>
              <a:buNone/>
              <a:defRPr sz="2400">
                <a:solidFill>
                  <a:srgbClr val="0EABC9"/>
                </a:solidFill>
              </a:defRPr>
            </a:lvl1pPr>
            <a:lvl2pPr lvl="1" algn="ctr">
              <a:spcBef>
                <a:spcPts val="600"/>
              </a:spcBef>
              <a:spcAft>
                <a:spcPts val="0"/>
              </a:spcAft>
              <a:buSzPts val="1800"/>
              <a:buNone/>
              <a:defRPr>
                <a:solidFill>
                  <a:srgbClr val="888888"/>
                </a:solidFill>
              </a:defRPr>
            </a:lvl2pPr>
            <a:lvl3pPr lvl="2" algn="ctr">
              <a:spcBef>
                <a:spcPts val="600"/>
              </a:spcBef>
              <a:spcAft>
                <a:spcPts val="0"/>
              </a:spcAft>
              <a:buSzPts val="1800"/>
              <a:buNone/>
              <a:defRPr>
                <a:solidFill>
                  <a:srgbClr val="888888"/>
                </a:solidFill>
              </a:defRPr>
            </a:lvl3pPr>
            <a:lvl4pPr lvl="3" algn="ctr">
              <a:spcBef>
                <a:spcPts val="600"/>
              </a:spcBef>
              <a:spcAft>
                <a:spcPts val="0"/>
              </a:spcAft>
              <a:buSzPts val="1400"/>
              <a:buNone/>
              <a:defRPr>
                <a:solidFill>
                  <a:srgbClr val="888888"/>
                </a:solidFill>
              </a:defRPr>
            </a:lvl4pPr>
            <a:lvl5pPr lvl="4" algn="ctr">
              <a:spcBef>
                <a:spcPts val="600"/>
              </a:spcBef>
              <a:spcAft>
                <a:spcPts val="0"/>
              </a:spcAft>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11"/>
          <p:cNvSpPr txBox="1">
            <a:spLocks noGrp="1"/>
          </p:cNvSpPr>
          <p:nvPr>
            <p:ph type="title"/>
          </p:nvPr>
        </p:nvSpPr>
        <p:spPr>
          <a:xfrm>
            <a:off x="457200" y="2376143"/>
            <a:ext cx="8229600" cy="8572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A3B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36"/>
        <p:cNvGrpSpPr/>
        <p:nvPr/>
      </p:nvGrpSpPr>
      <p:grpSpPr>
        <a:xfrm>
          <a:off x="0" y="0"/>
          <a:ext cx="0" cy="0"/>
          <a:chOff x="0" y="0"/>
          <a:chExt cx="0" cy="0"/>
        </a:xfrm>
      </p:grpSpPr>
      <p:sp>
        <p:nvSpPr>
          <p:cNvPr id="437" name="Google Shape;437;p104"/>
          <p:cNvSpPr txBox="1">
            <a:spLocks noGrp="1"/>
          </p:cNvSpPr>
          <p:nvPr>
            <p:ph type="title"/>
          </p:nvPr>
        </p:nvSpPr>
        <p:spPr>
          <a:xfrm>
            <a:off x="457201" y="204787"/>
            <a:ext cx="3008313" cy="156126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A3B48"/>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104"/>
          <p:cNvSpPr txBox="1">
            <a:spLocks noGrp="1"/>
          </p:cNvSpPr>
          <p:nvPr>
            <p:ph type="body" idx="1"/>
          </p:nvPr>
        </p:nvSpPr>
        <p:spPr>
          <a:xfrm>
            <a:off x="3575050" y="204788"/>
            <a:ext cx="5111750" cy="4389835"/>
          </a:xfrm>
          <a:prstGeom prst="rect">
            <a:avLst/>
          </a:prstGeom>
          <a:solidFill>
            <a:srgbClr val="F2F2F2"/>
          </a:solidFill>
          <a:ln>
            <a:noFill/>
          </a:ln>
        </p:spPr>
        <p:txBody>
          <a:bodyPr spcFirstLastPara="1" wrap="square" lIns="91425" tIns="45700" rIns="91425" bIns="45700" anchor="t" anchorCtr="0">
            <a:normAutofit/>
          </a:bodyPr>
          <a:lstStyle>
            <a:lvl1pPr marL="457200" lvl="0" indent="-355600" algn="l">
              <a:lnSpc>
                <a:spcPct val="100000"/>
              </a:lnSpc>
              <a:spcBef>
                <a:spcPts val="600"/>
              </a:spcBef>
              <a:spcAft>
                <a:spcPts val="0"/>
              </a:spcAft>
              <a:buSzPts val="2000"/>
              <a:buChar char="•"/>
              <a:defRPr sz="20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17500" algn="l">
              <a:lnSpc>
                <a:spcPct val="100000"/>
              </a:lnSpc>
              <a:spcBef>
                <a:spcPts val="600"/>
              </a:spcBef>
              <a:spcAft>
                <a:spcPts val="0"/>
              </a:spcAft>
              <a:buSzPts val="1400"/>
              <a:buChar char="•"/>
              <a:defRPr sz="1400"/>
            </a:lvl4pPr>
            <a:lvl5pPr marL="2286000" lvl="4" indent="-317500" algn="l">
              <a:lnSpc>
                <a:spcPct val="100000"/>
              </a:lnSpc>
              <a:spcBef>
                <a:spcPts val="600"/>
              </a:spcBef>
              <a:spcAft>
                <a:spcPts val="0"/>
              </a:spcAft>
              <a:buSzPts val="1400"/>
              <a:buChar char="•"/>
              <a:defRPr sz="14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9" name="Google Shape;439;p104"/>
          <p:cNvSpPr txBox="1">
            <a:spLocks noGrp="1"/>
          </p:cNvSpPr>
          <p:nvPr>
            <p:ph type="body" idx="2"/>
          </p:nvPr>
        </p:nvSpPr>
        <p:spPr>
          <a:xfrm>
            <a:off x="457201" y="1766047"/>
            <a:ext cx="3008313" cy="28285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400"/>
              <a:buNone/>
              <a:defRPr sz="1400" i="1">
                <a:solidFill>
                  <a:srgbClr val="A5A5A5"/>
                </a:solidFill>
              </a:defRPr>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blipFill>
          <a:blip r:embed="rId2">
            <a:alphaModFix/>
          </a:blip>
          <a:stretch>
            <a:fillRect/>
          </a:stretch>
        </a:blipFill>
        <a:effectLst/>
      </p:bgPr>
    </p:bg>
    <p:spTree>
      <p:nvGrpSpPr>
        <p:cNvPr id="1" name="Shape 440"/>
        <p:cNvGrpSpPr/>
        <p:nvPr/>
      </p:nvGrpSpPr>
      <p:grpSpPr>
        <a:xfrm>
          <a:off x="0" y="0"/>
          <a:ext cx="0" cy="0"/>
          <a:chOff x="0" y="0"/>
          <a:chExt cx="0" cy="0"/>
        </a:xfrm>
      </p:grpSpPr>
      <p:sp>
        <p:nvSpPr>
          <p:cNvPr id="441" name="Google Shape;441;p105"/>
          <p:cNvSpPr txBox="1">
            <a:spLocks noGrp="1"/>
          </p:cNvSpPr>
          <p:nvPr>
            <p:ph type="title"/>
          </p:nvPr>
        </p:nvSpPr>
        <p:spPr>
          <a:xfrm>
            <a:off x="1493551" y="4258865"/>
            <a:ext cx="6156898" cy="42505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A5A5A5"/>
              </a:buClr>
              <a:buSzPts val="1400"/>
              <a:buFont typeface="Arial"/>
              <a:buNone/>
              <a:defRPr sz="1400" b="0" i="1">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105"/>
          <p:cNvSpPr>
            <a:spLocks noGrp="1"/>
          </p:cNvSpPr>
          <p:nvPr>
            <p:ph type="pic" idx="2"/>
          </p:nvPr>
        </p:nvSpPr>
        <p:spPr>
          <a:xfrm>
            <a:off x="1493551" y="459581"/>
            <a:ext cx="6156898" cy="3799284"/>
          </a:xfrm>
          <a:prstGeom prst="rect">
            <a:avLst/>
          </a:prstGeom>
          <a:solidFill>
            <a:srgbClr val="F2F2F2"/>
          </a:solid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491"/>
        <p:cNvGrpSpPr/>
        <p:nvPr/>
      </p:nvGrpSpPr>
      <p:grpSpPr>
        <a:xfrm>
          <a:off x="0" y="0"/>
          <a:ext cx="0" cy="0"/>
          <a:chOff x="0" y="0"/>
          <a:chExt cx="0" cy="0"/>
        </a:xfrm>
      </p:grpSpPr>
      <p:sp>
        <p:nvSpPr>
          <p:cNvPr id="492" name="Google Shape;492;p1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3" name="Google Shape;493;p11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4" name="Google Shape;494;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5"/>
        <p:cNvGrpSpPr/>
        <p:nvPr/>
      </p:nvGrpSpPr>
      <p:grpSpPr>
        <a:xfrm>
          <a:off x="0" y="0"/>
          <a:ext cx="0" cy="0"/>
          <a:chOff x="0" y="0"/>
          <a:chExt cx="0" cy="0"/>
        </a:xfrm>
      </p:grpSpPr>
      <p:sp>
        <p:nvSpPr>
          <p:cNvPr id="496" name="Google Shape;496;p120"/>
          <p:cNvSpPr txBox="1">
            <a:spLocks noGrp="1"/>
          </p:cNvSpPr>
          <p:nvPr>
            <p:ph type="body" idx="1"/>
          </p:nvPr>
        </p:nvSpPr>
        <p:spPr>
          <a:xfrm>
            <a:off x="563155" y="319441"/>
            <a:ext cx="8311904" cy="865088"/>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480"/>
              </a:spcBef>
              <a:spcAft>
                <a:spcPts val="0"/>
              </a:spcAft>
              <a:buSzPts val="1800"/>
              <a:buFont typeface="Arial"/>
              <a:buNone/>
              <a:defRPr sz="2400" b="1" i="0">
                <a:solidFill>
                  <a:schemeClr val="dk1"/>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97" name="Google Shape;497;p120"/>
          <p:cNvSpPr txBox="1">
            <a:spLocks noGrp="1"/>
          </p:cNvSpPr>
          <p:nvPr>
            <p:ph type="body" idx="2"/>
          </p:nvPr>
        </p:nvSpPr>
        <p:spPr>
          <a:xfrm>
            <a:off x="563153" y="1491097"/>
            <a:ext cx="8311905" cy="3332965"/>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320"/>
              </a:spcBef>
              <a:spcAft>
                <a:spcPts val="0"/>
              </a:spcAft>
              <a:buSzPts val="1800"/>
              <a:buFont typeface="Arial"/>
              <a:buNone/>
              <a:defRPr sz="1600">
                <a:solidFill>
                  <a:schemeClr val="dk1"/>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498"/>
        <p:cNvGrpSpPr/>
        <p:nvPr/>
      </p:nvGrpSpPr>
      <p:grpSpPr>
        <a:xfrm>
          <a:off x="0" y="0"/>
          <a:ext cx="0" cy="0"/>
          <a:chOff x="0" y="0"/>
          <a:chExt cx="0" cy="0"/>
        </a:xfrm>
      </p:grpSpPr>
      <p:sp>
        <p:nvSpPr>
          <p:cNvPr id="499" name="Google Shape;499;p1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A3B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12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1" name="Google Shape;501;p1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02"/>
        <p:cNvGrpSpPr/>
        <p:nvPr/>
      </p:nvGrpSpPr>
      <p:grpSpPr>
        <a:xfrm>
          <a:off x="0" y="0"/>
          <a:ext cx="0" cy="0"/>
          <a:chOff x="0" y="0"/>
          <a:chExt cx="0" cy="0"/>
        </a:xfrm>
      </p:grpSpPr>
      <p:pic>
        <p:nvPicPr>
          <p:cNvPr id="503" name="Google Shape;503;p122" descr="Logo&#10;&#10;Description automatically generated"/>
          <p:cNvPicPr preferRelativeResize="0"/>
          <p:nvPr/>
        </p:nvPicPr>
        <p:blipFill rotWithShape="1">
          <a:blip r:embed="rId2">
            <a:alphaModFix/>
          </a:blip>
          <a:srcRect/>
          <a:stretch/>
        </p:blipFill>
        <p:spPr>
          <a:xfrm>
            <a:off x="8235372" y="0"/>
            <a:ext cx="865087" cy="865087"/>
          </a:xfrm>
          <a:prstGeom prst="rect">
            <a:avLst/>
          </a:prstGeom>
          <a:noFill/>
          <a:ln>
            <a:noFill/>
          </a:ln>
        </p:spPr>
      </p:pic>
      <p:pic>
        <p:nvPicPr>
          <p:cNvPr id="504" name="Google Shape;504;p122" descr="A black background with blue text&#10;&#10;Description automatically generated"/>
          <p:cNvPicPr preferRelativeResize="0"/>
          <p:nvPr/>
        </p:nvPicPr>
        <p:blipFill rotWithShape="1">
          <a:blip r:embed="rId3">
            <a:alphaModFix/>
          </a:blip>
          <a:srcRect/>
          <a:stretch/>
        </p:blipFill>
        <p:spPr>
          <a:xfrm>
            <a:off x="6966363" y="4790391"/>
            <a:ext cx="2134096" cy="342530"/>
          </a:xfrm>
          <a:prstGeom prst="rect">
            <a:avLst/>
          </a:prstGeom>
          <a:noFill/>
          <a:ln>
            <a:noFill/>
          </a:ln>
        </p:spPr>
      </p:pic>
      <p:cxnSp>
        <p:nvCxnSpPr>
          <p:cNvPr id="505" name="Google Shape;505;p122"/>
          <p:cNvCxnSpPr/>
          <p:nvPr/>
        </p:nvCxnSpPr>
        <p:spPr>
          <a:xfrm>
            <a:off x="332509" y="1071563"/>
            <a:ext cx="8811491" cy="0"/>
          </a:xfrm>
          <a:prstGeom prst="straightConnector1">
            <a:avLst/>
          </a:prstGeom>
          <a:noFill/>
          <a:ln w="15875" cap="flat" cmpd="sng">
            <a:solidFill>
              <a:srgbClr val="DD5046"/>
            </a:solidFill>
            <a:prstDash val="solid"/>
            <a:round/>
            <a:headEnd type="none" w="sm" len="sm"/>
            <a:tailEnd type="none" w="sm" len="sm"/>
          </a:ln>
        </p:spPr>
      </p:cxnSp>
      <p:sp>
        <p:nvSpPr>
          <p:cNvPr id="506" name="Google Shape;506;p122"/>
          <p:cNvSpPr/>
          <p:nvPr/>
        </p:nvSpPr>
        <p:spPr>
          <a:xfrm>
            <a:off x="4117" y="-10580"/>
            <a:ext cx="332509" cy="5154080"/>
          </a:xfrm>
          <a:prstGeom prst="rect">
            <a:avLst/>
          </a:prstGeom>
          <a:solidFill>
            <a:srgbClr val="DD50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7"/>
        <p:cNvGrpSpPr/>
        <p:nvPr/>
      </p:nvGrpSpPr>
      <p:grpSpPr>
        <a:xfrm>
          <a:off x="0" y="0"/>
          <a:ext cx="0" cy="0"/>
          <a:chOff x="0" y="0"/>
          <a:chExt cx="0" cy="0"/>
        </a:xfrm>
      </p:grpSpPr>
      <p:sp>
        <p:nvSpPr>
          <p:cNvPr id="508" name="Google Shape;508;p1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0" name="Google Shape;510;p1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1" name="Google Shape;511;p1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12" name="Google Shape;512;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3"/>
        <p:cNvGrpSpPr/>
        <p:nvPr/>
      </p:nvGrpSpPr>
      <p:grpSpPr>
        <a:xfrm>
          <a:off x="0" y="0"/>
          <a:ext cx="0" cy="0"/>
          <a:chOff x="0" y="0"/>
          <a:chExt cx="0" cy="0"/>
        </a:xfrm>
      </p:grpSpPr>
      <p:sp>
        <p:nvSpPr>
          <p:cNvPr id="514" name="Google Shape;514;p1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5" name="Google Shape;515;p1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6" name="Google Shape;516;p1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5_Blank">
    <p:spTree>
      <p:nvGrpSpPr>
        <p:cNvPr id="1" name="Shape 517"/>
        <p:cNvGrpSpPr/>
        <p:nvPr/>
      </p:nvGrpSpPr>
      <p:grpSpPr>
        <a:xfrm>
          <a:off x="0" y="0"/>
          <a:ext cx="0" cy="0"/>
          <a:chOff x="0" y="0"/>
          <a:chExt cx="0" cy="0"/>
        </a:xfrm>
      </p:grpSpPr>
      <p:sp>
        <p:nvSpPr>
          <p:cNvPr id="518" name="Google Shape;518;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9" name="Google Shape;519;p125"/>
          <p:cNvSpPr/>
          <p:nvPr/>
        </p:nvSpPr>
        <p:spPr>
          <a:xfrm>
            <a:off x="0" y="0"/>
            <a:ext cx="294078" cy="5143500"/>
          </a:xfrm>
          <a:prstGeom prst="rect">
            <a:avLst/>
          </a:prstGeom>
          <a:solidFill>
            <a:srgbClr val="A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_Blank">
  <p:cSld name="4_Blank">
    <p:bg>
      <p:bgPr>
        <a:blipFill>
          <a:blip r:embed="rId2">
            <a:alphaModFix/>
          </a:blip>
          <a:stretch>
            <a:fillRect/>
          </a:stretch>
        </a:blipFill>
        <a:effectLst/>
      </p:bgPr>
    </p:bg>
    <p:spTree>
      <p:nvGrpSpPr>
        <p:cNvPr id="1" name="Shape 520"/>
        <p:cNvGrpSpPr/>
        <p:nvPr/>
      </p:nvGrpSpPr>
      <p:grpSpPr>
        <a:xfrm>
          <a:off x="0" y="0"/>
          <a:ext cx="0" cy="0"/>
          <a:chOff x="0" y="0"/>
          <a:chExt cx="0" cy="0"/>
        </a:xfrm>
      </p:grpSpPr>
      <p:sp>
        <p:nvSpPr>
          <p:cNvPr id="521" name="Google Shape;521;p126"/>
          <p:cNvSpPr txBox="1">
            <a:spLocks noGrp="1"/>
          </p:cNvSpPr>
          <p:nvPr>
            <p:ph type="body" idx="1"/>
          </p:nvPr>
        </p:nvSpPr>
        <p:spPr>
          <a:xfrm>
            <a:off x="592183" y="398865"/>
            <a:ext cx="8094617" cy="445868"/>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480"/>
              </a:spcBef>
              <a:spcAft>
                <a:spcPts val="0"/>
              </a:spcAft>
              <a:buSzPts val="1800"/>
              <a:buFont typeface="Arial"/>
              <a:buNone/>
              <a:defRPr sz="2400" b="1">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2" name="Google Shape;522;p126"/>
          <p:cNvSpPr txBox="1">
            <a:spLocks noGrp="1"/>
          </p:cNvSpPr>
          <p:nvPr>
            <p:ph type="body" idx="2"/>
          </p:nvPr>
        </p:nvSpPr>
        <p:spPr>
          <a:xfrm>
            <a:off x="592184" y="1139094"/>
            <a:ext cx="4476206" cy="2710096"/>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360"/>
              </a:spcBef>
              <a:spcAft>
                <a:spcPts val="0"/>
              </a:spcAft>
              <a:buSzPts val="1800"/>
              <a:buFont typeface="Arial"/>
              <a:buChar char="•"/>
              <a:defRPr sz="1800">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 Our Services">
  <p:cSld name="TITLE_ONLY_1">
    <p:spTree>
      <p:nvGrpSpPr>
        <p:cNvPr id="1" name="Shape 40"/>
        <p:cNvGrpSpPr/>
        <p:nvPr/>
      </p:nvGrpSpPr>
      <p:grpSpPr>
        <a:xfrm>
          <a:off x="0" y="0"/>
          <a:ext cx="0" cy="0"/>
          <a:chOff x="0" y="0"/>
          <a:chExt cx="0" cy="0"/>
        </a:xfrm>
      </p:grpSpPr>
      <p:sp>
        <p:nvSpPr>
          <p:cNvPr id="41" name="Google Shape;41;p12"/>
          <p:cNvSpPr txBox="1">
            <a:spLocks noGrp="1"/>
          </p:cNvSpPr>
          <p:nvPr>
            <p:ph type="sldNum" idx="12"/>
          </p:nvPr>
        </p:nvSpPr>
        <p:spPr>
          <a:xfrm>
            <a:off x="155449" y="4750825"/>
            <a:ext cx="4059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grpSp>
        <p:nvGrpSpPr>
          <p:cNvPr id="42" name="Google Shape;42;p12"/>
          <p:cNvGrpSpPr/>
          <p:nvPr/>
        </p:nvGrpSpPr>
        <p:grpSpPr>
          <a:xfrm>
            <a:off x="2926066" y="1086383"/>
            <a:ext cx="3291851" cy="3291851"/>
            <a:chOff x="2926066" y="1086383"/>
            <a:chExt cx="3291851" cy="3291851"/>
          </a:xfrm>
        </p:grpSpPr>
        <p:sp>
          <p:nvSpPr>
            <p:cNvPr id="43" name="Google Shape;43;p12"/>
            <p:cNvSpPr/>
            <p:nvPr/>
          </p:nvSpPr>
          <p:spPr>
            <a:xfrm>
              <a:off x="2926066" y="2016953"/>
              <a:ext cx="669330" cy="1433330"/>
            </a:xfrm>
            <a:custGeom>
              <a:avLst/>
              <a:gdLst/>
              <a:ahLst/>
              <a:cxnLst/>
              <a:rect l="l" t="t" r="r" b="b"/>
              <a:pathLst>
                <a:path w="21600" h="21300" extrusionOk="0">
                  <a:moveTo>
                    <a:pt x="21600" y="14272"/>
                  </a:moveTo>
                  <a:lnTo>
                    <a:pt x="21600" y="7027"/>
                  </a:lnTo>
                  <a:cubicBezTo>
                    <a:pt x="21600" y="6827"/>
                    <a:pt x="21428" y="6635"/>
                    <a:pt x="21120" y="6493"/>
                  </a:cubicBezTo>
                  <a:lnTo>
                    <a:pt x="7500" y="221"/>
                  </a:lnTo>
                  <a:cubicBezTo>
                    <a:pt x="6693" y="-150"/>
                    <a:pt x="5326" y="-39"/>
                    <a:pt x="4850" y="439"/>
                  </a:cubicBezTo>
                  <a:cubicBezTo>
                    <a:pt x="2929" y="2362"/>
                    <a:pt x="1564" y="4403"/>
                    <a:pt x="781" y="6493"/>
                  </a:cubicBezTo>
                  <a:cubicBezTo>
                    <a:pt x="715" y="6671"/>
                    <a:pt x="651" y="6849"/>
                    <a:pt x="593" y="7027"/>
                  </a:cubicBezTo>
                  <a:cubicBezTo>
                    <a:pt x="203" y="8225"/>
                    <a:pt x="0" y="9435"/>
                    <a:pt x="0" y="10650"/>
                  </a:cubicBezTo>
                  <a:cubicBezTo>
                    <a:pt x="0" y="11864"/>
                    <a:pt x="203" y="13075"/>
                    <a:pt x="593" y="14272"/>
                  </a:cubicBezTo>
                  <a:cubicBezTo>
                    <a:pt x="651" y="14451"/>
                    <a:pt x="715" y="14629"/>
                    <a:pt x="781" y="14807"/>
                  </a:cubicBezTo>
                  <a:cubicBezTo>
                    <a:pt x="1564" y="16897"/>
                    <a:pt x="2929" y="18938"/>
                    <a:pt x="4850" y="20862"/>
                  </a:cubicBezTo>
                  <a:cubicBezTo>
                    <a:pt x="5326" y="21339"/>
                    <a:pt x="6693" y="21450"/>
                    <a:pt x="7500" y="21078"/>
                  </a:cubicBezTo>
                  <a:lnTo>
                    <a:pt x="21120" y="14807"/>
                  </a:lnTo>
                  <a:cubicBezTo>
                    <a:pt x="21428" y="14665"/>
                    <a:pt x="21600" y="14473"/>
                    <a:pt x="21600" y="14272"/>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rgbClr val="000000"/>
                </a:solidFill>
                <a:latin typeface="Oswald"/>
                <a:ea typeface="Oswald"/>
                <a:cs typeface="Oswald"/>
                <a:sym typeface="Oswald"/>
              </a:endParaRPr>
            </a:p>
          </p:txBody>
        </p:sp>
        <p:sp>
          <p:nvSpPr>
            <p:cNvPr id="44" name="Google Shape;44;p12"/>
            <p:cNvSpPr/>
            <p:nvPr/>
          </p:nvSpPr>
          <p:spPr>
            <a:xfrm>
              <a:off x="3856636" y="1086383"/>
              <a:ext cx="1433330" cy="669330"/>
            </a:xfrm>
            <a:custGeom>
              <a:avLst/>
              <a:gdLst/>
              <a:ahLst/>
              <a:cxnLst/>
              <a:rect l="l" t="t" r="r" b="b"/>
              <a:pathLst>
                <a:path w="21300" h="21600" extrusionOk="0">
                  <a:moveTo>
                    <a:pt x="6493" y="21119"/>
                  </a:moveTo>
                  <a:cubicBezTo>
                    <a:pt x="6635" y="21427"/>
                    <a:pt x="6827" y="21600"/>
                    <a:pt x="7028" y="21600"/>
                  </a:cubicBezTo>
                  <a:lnTo>
                    <a:pt x="14272" y="21600"/>
                  </a:lnTo>
                  <a:cubicBezTo>
                    <a:pt x="14473" y="21600"/>
                    <a:pt x="14665" y="21427"/>
                    <a:pt x="14806" y="21119"/>
                  </a:cubicBezTo>
                  <a:lnTo>
                    <a:pt x="21078" y="7500"/>
                  </a:lnTo>
                  <a:cubicBezTo>
                    <a:pt x="21450" y="6693"/>
                    <a:pt x="21339" y="5326"/>
                    <a:pt x="20861" y="4849"/>
                  </a:cubicBezTo>
                  <a:cubicBezTo>
                    <a:pt x="18938" y="2929"/>
                    <a:pt x="16897" y="1564"/>
                    <a:pt x="14806" y="781"/>
                  </a:cubicBezTo>
                  <a:cubicBezTo>
                    <a:pt x="14629" y="715"/>
                    <a:pt x="14451" y="651"/>
                    <a:pt x="14272" y="593"/>
                  </a:cubicBezTo>
                  <a:cubicBezTo>
                    <a:pt x="13075" y="203"/>
                    <a:pt x="11864" y="0"/>
                    <a:pt x="10650" y="0"/>
                  </a:cubicBezTo>
                  <a:cubicBezTo>
                    <a:pt x="9436" y="0"/>
                    <a:pt x="8224" y="203"/>
                    <a:pt x="7028" y="593"/>
                  </a:cubicBezTo>
                  <a:cubicBezTo>
                    <a:pt x="6849" y="651"/>
                    <a:pt x="6671" y="715"/>
                    <a:pt x="6493" y="781"/>
                  </a:cubicBezTo>
                  <a:cubicBezTo>
                    <a:pt x="4402" y="1564"/>
                    <a:pt x="2362" y="2929"/>
                    <a:pt x="438" y="4849"/>
                  </a:cubicBezTo>
                  <a:cubicBezTo>
                    <a:pt x="-39" y="5326"/>
                    <a:pt x="-150" y="6693"/>
                    <a:pt x="222" y="7500"/>
                  </a:cubicBezTo>
                  <a:cubicBezTo>
                    <a:pt x="222" y="7500"/>
                    <a:pt x="6493" y="21119"/>
                    <a:pt x="6493" y="21119"/>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chemeClr val="accent6"/>
                </a:solidFill>
                <a:latin typeface="Oswald"/>
                <a:ea typeface="Oswald"/>
                <a:cs typeface="Oswald"/>
                <a:sym typeface="Oswald"/>
              </a:endParaRPr>
            </a:p>
          </p:txBody>
        </p:sp>
        <p:sp>
          <p:nvSpPr>
            <p:cNvPr id="45" name="Google Shape;45;p12"/>
            <p:cNvSpPr/>
            <p:nvPr/>
          </p:nvSpPr>
          <p:spPr>
            <a:xfrm>
              <a:off x="5548587" y="2016953"/>
              <a:ext cx="669330" cy="1433330"/>
            </a:xfrm>
            <a:custGeom>
              <a:avLst/>
              <a:gdLst/>
              <a:ahLst/>
              <a:cxnLst/>
              <a:rect l="l" t="t" r="r" b="b"/>
              <a:pathLst>
                <a:path w="21600" h="21300" extrusionOk="0">
                  <a:moveTo>
                    <a:pt x="21007" y="7027"/>
                  </a:moveTo>
                  <a:cubicBezTo>
                    <a:pt x="20949" y="6849"/>
                    <a:pt x="20885" y="6671"/>
                    <a:pt x="20818" y="6493"/>
                  </a:cubicBezTo>
                  <a:cubicBezTo>
                    <a:pt x="20036" y="4403"/>
                    <a:pt x="18671" y="2362"/>
                    <a:pt x="16751" y="439"/>
                  </a:cubicBezTo>
                  <a:cubicBezTo>
                    <a:pt x="16274" y="-39"/>
                    <a:pt x="14907" y="-150"/>
                    <a:pt x="14100" y="221"/>
                  </a:cubicBezTo>
                  <a:lnTo>
                    <a:pt x="480" y="6493"/>
                  </a:lnTo>
                  <a:cubicBezTo>
                    <a:pt x="173" y="6635"/>
                    <a:pt x="0" y="6827"/>
                    <a:pt x="0" y="7027"/>
                  </a:cubicBezTo>
                  <a:lnTo>
                    <a:pt x="0" y="14272"/>
                  </a:lnTo>
                  <a:cubicBezTo>
                    <a:pt x="0" y="14473"/>
                    <a:pt x="173" y="14665"/>
                    <a:pt x="480" y="14807"/>
                  </a:cubicBezTo>
                  <a:lnTo>
                    <a:pt x="14100" y="21078"/>
                  </a:lnTo>
                  <a:cubicBezTo>
                    <a:pt x="14907" y="21450"/>
                    <a:pt x="16274" y="21339"/>
                    <a:pt x="16751" y="20862"/>
                  </a:cubicBezTo>
                  <a:cubicBezTo>
                    <a:pt x="18671" y="18938"/>
                    <a:pt x="20036" y="16897"/>
                    <a:pt x="20818" y="14807"/>
                  </a:cubicBezTo>
                  <a:cubicBezTo>
                    <a:pt x="20885" y="14629"/>
                    <a:pt x="20949" y="14451"/>
                    <a:pt x="21007" y="14272"/>
                  </a:cubicBezTo>
                  <a:cubicBezTo>
                    <a:pt x="21397" y="13075"/>
                    <a:pt x="21600" y="11864"/>
                    <a:pt x="21600" y="10650"/>
                  </a:cubicBezTo>
                  <a:cubicBezTo>
                    <a:pt x="21600" y="9435"/>
                    <a:pt x="21397" y="8225"/>
                    <a:pt x="21007" y="7027"/>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rgbClr val="000000"/>
                </a:solidFill>
                <a:latin typeface="Oswald"/>
                <a:ea typeface="Oswald"/>
                <a:cs typeface="Oswald"/>
                <a:sym typeface="Oswald"/>
              </a:endParaRPr>
            </a:p>
          </p:txBody>
        </p:sp>
        <p:sp>
          <p:nvSpPr>
            <p:cNvPr id="46" name="Google Shape;46;p12"/>
            <p:cNvSpPr/>
            <p:nvPr/>
          </p:nvSpPr>
          <p:spPr>
            <a:xfrm>
              <a:off x="3856636" y="3708904"/>
              <a:ext cx="1433330" cy="669330"/>
            </a:xfrm>
            <a:custGeom>
              <a:avLst/>
              <a:gdLst/>
              <a:ahLst/>
              <a:cxnLst/>
              <a:rect l="l" t="t" r="r" b="b"/>
              <a:pathLst>
                <a:path w="21300" h="21600" extrusionOk="0">
                  <a:moveTo>
                    <a:pt x="14807" y="481"/>
                  </a:moveTo>
                  <a:lnTo>
                    <a:pt x="14806" y="481"/>
                  </a:lnTo>
                  <a:cubicBezTo>
                    <a:pt x="14665" y="173"/>
                    <a:pt x="14473" y="0"/>
                    <a:pt x="14273" y="0"/>
                  </a:cubicBezTo>
                  <a:lnTo>
                    <a:pt x="14272" y="0"/>
                  </a:lnTo>
                  <a:lnTo>
                    <a:pt x="7028" y="0"/>
                  </a:lnTo>
                  <a:lnTo>
                    <a:pt x="7027" y="0"/>
                  </a:lnTo>
                  <a:cubicBezTo>
                    <a:pt x="6827" y="0"/>
                    <a:pt x="6635" y="173"/>
                    <a:pt x="6493" y="481"/>
                  </a:cubicBezTo>
                  <a:lnTo>
                    <a:pt x="6493" y="481"/>
                  </a:lnTo>
                  <a:lnTo>
                    <a:pt x="222" y="14100"/>
                  </a:lnTo>
                  <a:cubicBezTo>
                    <a:pt x="-150" y="14907"/>
                    <a:pt x="-39" y="16274"/>
                    <a:pt x="438" y="16750"/>
                  </a:cubicBezTo>
                  <a:cubicBezTo>
                    <a:pt x="2362" y="18672"/>
                    <a:pt x="4402" y="20036"/>
                    <a:pt x="6493" y="20819"/>
                  </a:cubicBezTo>
                  <a:cubicBezTo>
                    <a:pt x="6671" y="20886"/>
                    <a:pt x="6849" y="20949"/>
                    <a:pt x="7028" y="21007"/>
                  </a:cubicBezTo>
                  <a:cubicBezTo>
                    <a:pt x="8224" y="21397"/>
                    <a:pt x="9436" y="21600"/>
                    <a:pt x="10650" y="21600"/>
                  </a:cubicBezTo>
                  <a:cubicBezTo>
                    <a:pt x="11864" y="21600"/>
                    <a:pt x="13075" y="21397"/>
                    <a:pt x="14272" y="21007"/>
                  </a:cubicBezTo>
                  <a:cubicBezTo>
                    <a:pt x="14451" y="20949"/>
                    <a:pt x="14629" y="20886"/>
                    <a:pt x="14806" y="20819"/>
                  </a:cubicBezTo>
                  <a:cubicBezTo>
                    <a:pt x="16897" y="20036"/>
                    <a:pt x="18938" y="18672"/>
                    <a:pt x="20862" y="16750"/>
                  </a:cubicBezTo>
                  <a:cubicBezTo>
                    <a:pt x="21339" y="16274"/>
                    <a:pt x="21450" y="14907"/>
                    <a:pt x="21078" y="14100"/>
                  </a:cubicBezTo>
                  <a:cubicBezTo>
                    <a:pt x="21078" y="14100"/>
                    <a:pt x="14807" y="481"/>
                    <a:pt x="14807" y="481"/>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rgbClr val="000000"/>
                </a:solidFill>
                <a:latin typeface="Oswald"/>
                <a:ea typeface="Oswald"/>
                <a:cs typeface="Oswald"/>
                <a:sym typeface="Oswald"/>
              </a:endParaRPr>
            </a:p>
          </p:txBody>
        </p:sp>
        <p:sp>
          <p:nvSpPr>
            <p:cNvPr id="47" name="Google Shape;47;p12"/>
            <p:cNvSpPr/>
            <p:nvPr/>
          </p:nvSpPr>
          <p:spPr>
            <a:xfrm>
              <a:off x="3179858" y="3074423"/>
              <a:ext cx="1060694" cy="1060694"/>
            </a:xfrm>
            <a:custGeom>
              <a:avLst/>
              <a:gdLst/>
              <a:ahLst/>
              <a:cxnLst/>
              <a:rect l="l" t="t" r="r" b="b"/>
              <a:pathLst>
                <a:path w="21502" h="21502" extrusionOk="0">
                  <a:moveTo>
                    <a:pt x="21502" y="11459"/>
                  </a:moveTo>
                  <a:cubicBezTo>
                    <a:pt x="16218" y="9482"/>
                    <a:pt x="12020" y="5284"/>
                    <a:pt x="10042" y="0"/>
                  </a:cubicBezTo>
                  <a:cubicBezTo>
                    <a:pt x="9917" y="51"/>
                    <a:pt x="9802" y="127"/>
                    <a:pt x="9705" y="225"/>
                  </a:cubicBezTo>
                  <a:lnTo>
                    <a:pt x="302" y="9627"/>
                  </a:lnTo>
                  <a:cubicBezTo>
                    <a:pt x="-39" y="9969"/>
                    <a:pt x="-98" y="10501"/>
                    <a:pt x="159" y="10908"/>
                  </a:cubicBezTo>
                  <a:cubicBezTo>
                    <a:pt x="2813" y="15111"/>
                    <a:pt x="6391" y="18689"/>
                    <a:pt x="10593" y="21343"/>
                  </a:cubicBezTo>
                  <a:cubicBezTo>
                    <a:pt x="11002" y="21600"/>
                    <a:pt x="11533" y="21541"/>
                    <a:pt x="11874" y="21200"/>
                  </a:cubicBezTo>
                  <a:lnTo>
                    <a:pt x="21277" y="11797"/>
                  </a:lnTo>
                  <a:cubicBezTo>
                    <a:pt x="21375" y="11700"/>
                    <a:pt x="21451" y="11584"/>
                    <a:pt x="21502" y="11459"/>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rgbClr val="000000"/>
                </a:solidFill>
                <a:latin typeface="Oswald"/>
                <a:ea typeface="Oswald"/>
                <a:cs typeface="Oswald"/>
                <a:sym typeface="Oswald"/>
              </a:endParaRPr>
            </a:p>
          </p:txBody>
        </p:sp>
        <p:sp>
          <p:nvSpPr>
            <p:cNvPr id="48" name="Google Shape;48;p12"/>
            <p:cNvSpPr/>
            <p:nvPr/>
          </p:nvSpPr>
          <p:spPr>
            <a:xfrm>
              <a:off x="4914106" y="1340175"/>
              <a:ext cx="1060694" cy="1060694"/>
            </a:xfrm>
            <a:custGeom>
              <a:avLst/>
              <a:gdLst/>
              <a:ahLst/>
              <a:cxnLst/>
              <a:rect l="l" t="t" r="r" b="b"/>
              <a:pathLst>
                <a:path w="21502" h="21502" extrusionOk="0">
                  <a:moveTo>
                    <a:pt x="0" y="10043"/>
                  </a:moveTo>
                  <a:cubicBezTo>
                    <a:pt x="5283" y="12020"/>
                    <a:pt x="9482" y="16218"/>
                    <a:pt x="11459" y="21502"/>
                  </a:cubicBezTo>
                  <a:cubicBezTo>
                    <a:pt x="11584" y="21451"/>
                    <a:pt x="11699" y="21375"/>
                    <a:pt x="11797" y="21277"/>
                  </a:cubicBezTo>
                  <a:lnTo>
                    <a:pt x="21200" y="11875"/>
                  </a:lnTo>
                  <a:cubicBezTo>
                    <a:pt x="21541" y="11534"/>
                    <a:pt x="21600" y="11002"/>
                    <a:pt x="21342" y="10594"/>
                  </a:cubicBezTo>
                  <a:cubicBezTo>
                    <a:pt x="18689" y="6391"/>
                    <a:pt x="15111" y="2813"/>
                    <a:pt x="10908" y="159"/>
                  </a:cubicBezTo>
                  <a:cubicBezTo>
                    <a:pt x="10500" y="-98"/>
                    <a:pt x="9968" y="-39"/>
                    <a:pt x="9627" y="302"/>
                  </a:cubicBezTo>
                  <a:lnTo>
                    <a:pt x="224" y="9705"/>
                  </a:lnTo>
                  <a:cubicBezTo>
                    <a:pt x="127" y="9803"/>
                    <a:pt x="51" y="9917"/>
                    <a:pt x="0" y="10043"/>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rgbClr val="000000"/>
                </a:solidFill>
                <a:latin typeface="Oswald"/>
                <a:ea typeface="Oswald"/>
                <a:cs typeface="Oswald"/>
                <a:sym typeface="Oswald"/>
              </a:endParaRPr>
            </a:p>
          </p:txBody>
        </p:sp>
        <p:sp>
          <p:nvSpPr>
            <p:cNvPr id="49" name="Google Shape;49;p12"/>
            <p:cNvSpPr/>
            <p:nvPr/>
          </p:nvSpPr>
          <p:spPr>
            <a:xfrm>
              <a:off x="3179858" y="1340175"/>
              <a:ext cx="1060694" cy="1060694"/>
            </a:xfrm>
            <a:custGeom>
              <a:avLst/>
              <a:gdLst/>
              <a:ahLst/>
              <a:cxnLst/>
              <a:rect l="l" t="t" r="r" b="b"/>
              <a:pathLst>
                <a:path w="21502" h="21502" extrusionOk="0">
                  <a:moveTo>
                    <a:pt x="9705" y="21277"/>
                  </a:moveTo>
                  <a:cubicBezTo>
                    <a:pt x="9803" y="21375"/>
                    <a:pt x="9918" y="21451"/>
                    <a:pt x="10043" y="21502"/>
                  </a:cubicBezTo>
                  <a:cubicBezTo>
                    <a:pt x="12020" y="16218"/>
                    <a:pt x="16219" y="12020"/>
                    <a:pt x="21502" y="10043"/>
                  </a:cubicBezTo>
                  <a:cubicBezTo>
                    <a:pt x="21451" y="9917"/>
                    <a:pt x="21375" y="9803"/>
                    <a:pt x="21278" y="9705"/>
                  </a:cubicBezTo>
                  <a:lnTo>
                    <a:pt x="11874" y="302"/>
                  </a:lnTo>
                  <a:cubicBezTo>
                    <a:pt x="11534" y="-39"/>
                    <a:pt x="11002" y="-98"/>
                    <a:pt x="10593" y="159"/>
                  </a:cubicBezTo>
                  <a:cubicBezTo>
                    <a:pt x="6391" y="2813"/>
                    <a:pt x="2813" y="6391"/>
                    <a:pt x="159" y="10594"/>
                  </a:cubicBezTo>
                  <a:cubicBezTo>
                    <a:pt x="-98" y="11002"/>
                    <a:pt x="-39" y="11534"/>
                    <a:pt x="302" y="11875"/>
                  </a:cubicBezTo>
                  <a:cubicBezTo>
                    <a:pt x="302" y="11875"/>
                    <a:pt x="9705" y="21277"/>
                    <a:pt x="9705" y="21277"/>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rgbClr val="000000"/>
                </a:solidFill>
                <a:latin typeface="Oswald"/>
                <a:ea typeface="Oswald"/>
                <a:cs typeface="Oswald"/>
                <a:sym typeface="Oswald"/>
              </a:endParaRPr>
            </a:p>
          </p:txBody>
        </p:sp>
        <p:sp>
          <p:nvSpPr>
            <p:cNvPr id="50" name="Google Shape;50;p12"/>
            <p:cNvSpPr/>
            <p:nvPr/>
          </p:nvSpPr>
          <p:spPr>
            <a:xfrm>
              <a:off x="4914106" y="3074423"/>
              <a:ext cx="1060694" cy="1060694"/>
            </a:xfrm>
            <a:custGeom>
              <a:avLst/>
              <a:gdLst/>
              <a:ahLst/>
              <a:cxnLst/>
              <a:rect l="l" t="t" r="r" b="b"/>
              <a:pathLst>
                <a:path w="21502" h="21502" extrusionOk="0">
                  <a:moveTo>
                    <a:pt x="11797" y="225"/>
                  </a:moveTo>
                  <a:cubicBezTo>
                    <a:pt x="11700" y="127"/>
                    <a:pt x="11584" y="51"/>
                    <a:pt x="11459" y="0"/>
                  </a:cubicBezTo>
                  <a:cubicBezTo>
                    <a:pt x="9482" y="5284"/>
                    <a:pt x="5283" y="9482"/>
                    <a:pt x="0" y="11459"/>
                  </a:cubicBezTo>
                  <a:cubicBezTo>
                    <a:pt x="51" y="11584"/>
                    <a:pt x="127" y="11700"/>
                    <a:pt x="224" y="11797"/>
                  </a:cubicBezTo>
                  <a:lnTo>
                    <a:pt x="9627" y="21200"/>
                  </a:lnTo>
                  <a:cubicBezTo>
                    <a:pt x="9968" y="21541"/>
                    <a:pt x="10500" y="21600"/>
                    <a:pt x="10908" y="21343"/>
                  </a:cubicBezTo>
                  <a:cubicBezTo>
                    <a:pt x="15111" y="18689"/>
                    <a:pt x="18689" y="15111"/>
                    <a:pt x="21342" y="10908"/>
                  </a:cubicBezTo>
                  <a:cubicBezTo>
                    <a:pt x="21600" y="10501"/>
                    <a:pt x="21541" y="9968"/>
                    <a:pt x="21200" y="9627"/>
                  </a:cubicBezTo>
                  <a:cubicBezTo>
                    <a:pt x="21200" y="9627"/>
                    <a:pt x="11797" y="225"/>
                    <a:pt x="11797" y="225"/>
                  </a:cubicBezTo>
                  <a:close/>
                </a:path>
              </a:pathLst>
            </a:custGeom>
            <a:solidFill>
              <a:srgbClr val="1A26EA"/>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FFFFFF"/>
                </a:buClr>
                <a:buSzPts val="5800"/>
                <a:buFont typeface="Oswald"/>
                <a:buNone/>
              </a:pPr>
              <a:endParaRPr sz="5800" b="0" i="0" u="none" strike="noStrike" cap="none">
                <a:solidFill>
                  <a:srgbClr val="000000"/>
                </a:solidFill>
                <a:latin typeface="Oswald"/>
                <a:ea typeface="Oswald"/>
                <a:cs typeface="Oswald"/>
                <a:sym typeface="Oswald"/>
              </a:endParaRPr>
            </a:p>
          </p:txBody>
        </p:sp>
      </p:grpSp>
      <p:sp>
        <p:nvSpPr>
          <p:cNvPr id="51" name="Google Shape;51;p12"/>
          <p:cNvSpPr txBox="1"/>
          <p:nvPr/>
        </p:nvSpPr>
        <p:spPr>
          <a:xfrm>
            <a:off x="1150100" y="1012050"/>
            <a:ext cx="2117400" cy="572700"/>
          </a:xfrm>
          <a:prstGeom prst="rect">
            <a:avLst/>
          </a:prstGeom>
          <a:noFill/>
          <a:ln>
            <a:noFill/>
          </a:ln>
        </p:spPr>
        <p:txBody>
          <a:bodyPr spcFirstLastPara="1" wrap="square" lIns="0" tIns="91425" rIns="91425" bIns="91425" anchor="t" anchorCtr="0">
            <a:noAutofit/>
          </a:bodyPr>
          <a:lstStyle/>
          <a:p>
            <a:pPr marL="0" lvl="0" indent="0" algn="r" rtl="0">
              <a:spcBef>
                <a:spcPts val="0"/>
              </a:spcBef>
              <a:spcAft>
                <a:spcPts val="0"/>
              </a:spcAft>
              <a:buNone/>
            </a:pPr>
            <a:r>
              <a:rPr lang="en-US" sz="800" b="1">
                <a:solidFill>
                  <a:srgbClr val="1A26EA"/>
                </a:solidFill>
                <a:latin typeface="Inter"/>
                <a:ea typeface="Inter"/>
                <a:cs typeface="Inter"/>
                <a:sym typeface="Inter"/>
              </a:rPr>
              <a:t>Strategic Communications Planning</a:t>
            </a:r>
            <a:endParaRPr sz="800" b="1">
              <a:solidFill>
                <a:srgbClr val="1A26EA"/>
              </a:solidFill>
              <a:latin typeface="Inter"/>
              <a:ea typeface="Inter"/>
              <a:cs typeface="Inter"/>
              <a:sym typeface="Inter"/>
            </a:endParaRPr>
          </a:p>
          <a:p>
            <a:pPr marL="0" lvl="0" indent="0" algn="r" rtl="0">
              <a:spcBef>
                <a:spcPts val="0"/>
              </a:spcBef>
              <a:spcAft>
                <a:spcPts val="0"/>
              </a:spcAft>
              <a:buNone/>
            </a:pPr>
            <a:r>
              <a:rPr lang="en-US" sz="800">
                <a:latin typeface="Inter Light"/>
                <a:ea typeface="Inter Light"/>
                <a:cs typeface="Inter Light"/>
                <a:sym typeface="Inter Light"/>
              </a:rPr>
              <a:t>Research, brand purpose strategy &amp; creative concept ideation</a:t>
            </a:r>
            <a:endParaRPr sz="800">
              <a:latin typeface="Inter Light"/>
              <a:ea typeface="Inter Light"/>
              <a:cs typeface="Inter Light"/>
              <a:sym typeface="Inter Light"/>
            </a:endParaRPr>
          </a:p>
        </p:txBody>
      </p:sp>
      <p:sp>
        <p:nvSpPr>
          <p:cNvPr id="52" name="Google Shape;52;p12"/>
          <p:cNvSpPr txBox="1"/>
          <p:nvPr/>
        </p:nvSpPr>
        <p:spPr>
          <a:xfrm>
            <a:off x="660412" y="2445944"/>
            <a:ext cx="2117400" cy="572700"/>
          </a:xfrm>
          <a:prstGeom prst="rect">
            <a:avLst/>
          </a:prstGeom>
          <a:noFill/>
          <a:ln>
            <a:noFill/>
          </a:ln>
        </p:spPr>
        <p:txBody>
          <a:bodyPr spcFirstLastPara="1" wrap="square" lIns="0" tIns="91425" rIns="91425" bIns="91425" anchor="t" anchorCtr="0">
            <a:noAutofit/>
          </a:bodyPr>
          <a:lstStyle/>
          <a:p>
            <a:pPr marL="0" lvl="0" indent="0" algn="r" rtl="0">
              <a:spcBef>
                <a:spcPts val="0"/>
              </a:spcBef>
              <a:spcAft>
                <a:spcPts val="0"/>
              </a:spcAft>
              <a:buNone/>
            </a:pPr>
            <a:r>
              <a:rPr lang="en-US" sz="800" b="1">
                <a:solidFill>
                  <a:srgbClr val="1A26EA"/>
                </a:solidFill>
                <a:latin typeface="Inter"/>
                <a:ea typeface="Inter"/>
                <a:cs typeface="Inter"/>
                <a:sym typeface="Inter"/>
              </a:rPr>
              <a:t>Media &amp; Influencer Relations</a:t>
            </a:r>
            <a:endParaRPr sz="800" b="1">
              <a:solidFill>
                <a:srgbClr val="1A26EA"/>
              </a:solidFill>
              <a:latin typeface="Inter"/>
              <a:ea typeface="Inter"/>
              <a:cs typeface="Inter"/>
              <a:sym typeface="Inter"/>
            </a:endParaRPr>
          </a:p>
          <a:p>
            <a:pPr marL="0" lvl="0" indent="0" algn="r" rtl="0">
              <a:spcBef>
                <a:spcPts val="0"/>
              </a:spcBef>
              <a:spcAft>
                <a:spcPts val="0"/>
              </a:spcAft>
              <a:buNone/>
            </a:pPr>
            <a:r>
              <a:rPr lang="en-US" sz="800">
                <a:latin typeface="Inter Light"/>
                <a:ea typeface="Inter Light"/>
                <a:cs typeface="Inter Light"/>
                <a:sym typeface="Inter Light"/>
              </a:rPr>
              <a:t>Impact storytelling &amp; influencer engagement</a:t>
            </a:r>
            <a:endParaRPr sz="800">
              <a:latin typeface="Inter Light"/>
              <a:ea typeface="Inter Light"/>
              <a:cs typeface="Inter Light"/>
              <a:sym typeface="Inter Light"/>
            </a:endParaRPr>
          </a:p>
        </p:txBody>
      </p:sp>
      <p:sp>
        <p:nvSpPr>
          <p:cNvPr id="53" name="Google Shape;53;p12"/>
          <p:cNvSpPr txBox="1"/>
          <p:nvPr/>
        </p:nvSpPr>
        <p:spPr>
          <a:xfrm>
            <a:off x="1150100" y="3871025"/>
            <a:ext cx="2117400" cy="572700"/>
          </a:xfrm>
          <a:prstGeom prst="rect">
            <a:avLst/>
          </a:prstGeom>
          <a:noFill/>
          <a:ln>
            <a:noFill/>
          </a:ln>
        </p:spPr>
        <p:txBody>
          <a:bodyPr spcFirstLastPara="1" wrap="square" lIns="0" tIns="91425" rIns="91425" bIns="91425" anchor="t" anchorCtr="0">
            <a:noAutofit/>
          </a:bodyPr>
          <a:lstStyle/>
          <a:p>
            <a:pPr marL="0" lvl="0" indent="0" algn="r" rtl="0">
              <a:spcBef>
                <a:spcPts val="0"/>
              </a:spcBef>
              <a:spcAft>
                <a:spcPts val="0"/>
              </a:spcAft>
              <a:buNone/>
            </a:pPr>
            <a:r>
              <a:rPr lang="en-US" sz="800" b="1">
                <a:solidFill>
                  <a:srgbClr val="1A26EA"/>
                </a:solidFill>
                <a:latin typeface="Inter"/>
                <a:ea typeface="Inter"/>
                <a:cs typeface="Inter"/>
                <a:sym typeface="Inter"/>
              </a:rPr>
              <a:t>Digital Marketing</a:t>
            </a:r>
            <a:endParaRPr sz="800" b="1">
              <a:solidFill>
                <a:srgbClr val="1A26EA"/>
              </a:solidFill>
              <a:latin typeface="Inter"/>
              <a:ea typeface="Inter"/>
              <a:cs typeface="Inter"/>
              <a:sym typeface="Inter"/>
            </a:endParaRPr>
          </a:p>
          <a:p>
            <a:pPr marL="0" lvl="0" indent="0" algn="r" rtl="0">
              <a:spcBef>
                <a:spcPts val="0"/>
              </a:spcBef>
              <a:spcAft>
                <a:spcPts val="0"/>
              </a:spcAft>
              <a:buNone/>
            </a:pPr>
            <a:r>
              <a:rPr lang="en-US" sz="800">
                <a:latin typeface="Inter Light"/>
                <a:ea typeface="Inter Light"/>
                <a:cs typeface="Inter Light"/>
                <a:sym typeface="Inter Light"/>
              </a:rPr>
              <a:t>Digital strategy, social media content creation &amp; graphic design</a:t>
            </a:r>
            <a:endParaRPr sz="800">
              <a:latin typeface="Inter Light"/>
              <a:ea typeface="Inter Light"/>
              <a:cs typeface="Inter Light"/>
              <a:sym typeface="Inter Light"/>
            </a:endParaRPr>
          </a:p>
        </p:txBody>
      </p:sp>
      <p:sp>
        <p:nvSpPr>
          <p:cNvPr id="54" name="Google Shape;54;p12"/>
          <p:cNvSpPr txBox="1"/>
          <p:nvPr/>
        </p:nvSpPr>
        <p:spPr>
          <a:xfrm>
            <a:off x="5979150" y="1012050"/>
            <a:ext cx="2065500" cy="5727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800" b="1">
                <a:solidFill>
                  <a:srgbClr val="1A26EA"/>
                </a:solidFill>
                <a:latin typeface="Inter"/>
                <a:ea typeface="Inter"/>
                <a:cs typeface="Inter"/>
                <a:sym typeface="Inter"/>
              </a:rPr>
              <a:t>Thought Leadership</a:t>
            </a:r>
            <a:endParaRPr sz="800" b="1">
              <a:solidFill>
                <a:srgbClr val="1A26EA"/>
              </a:solidFill>
              <a:latin typeface="Inter"/>
              <a:ea typeface="Inter"/>
              <a:cs typeface="Inter"/>
              <a:sym typeface="Inter"/>
            </a:endParaRPr>
          </a:p>
          <a:p>
            <a:pPr marL="0" lvl="0" indent="0" algn="l" rtl="0">
              <a:spcBef>
                <a:spcPts val="0"/>
              </a:spcBef>
              <a:spcAft>
                <a:spcPts val="0"/>
              </a:spcAft>
              <a:buNone/>
            </a:pPr>
            <a:r>
              <a:rPr lang="en-US" sz="800">
                <a:latin typeface="Inter Light"/>
                <a:ea typeface="Inter Light"/>
                <a:cs typeface="Inter Light"/>
                <a:sym typeface="Inter Light"/>
              </a:rPr>
              <a:t>Awards &amp; speaking opportunities, media &amp; panel training</a:t>
            </a:r>
            <a:endParaRPr sz="800">
              <a:latin typeface="Inter Light"/>
              <a:ea typeface="Inter Light"/>
              <a:cs typeface="Inter Light"/>
              <a:sym typeface="Inter Light"/>
            </a:endParaRPr>
          </a:p>
        </p:txBody>
      </p:sp>
      <p:sp>
        <p:nvSpPr>
          <p:cNvPr id="55" name="Google Shape;55;p12"/>
          <p:cNvSpPr txBox="1"/>
          <p:nvPr/>
        </p:nvSpPr>
        <p:spPr>
          <a:xfrm>
            <a:off x="6436350" y="2445950"/>
            <a:ext cx="2358000" cy="5727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800" b="1">
                <a:solidFill>
                  <a:srgbClr val="1A26EA"/>
                </a:solidFill>
                <a:latin typeface="Inter"/>
                <a:ea typeface="Inter"/>
                <a:cs typeface="Inter"/>
                <a:sym typeface="Inter"/>
              </a:rPr>
              <a:t>Stakeholder Relations</a:t>
            </a:r>
            <a:endParaRPr sz="800" b="1">
              <a:solidFill>
                <a:srgbClr val="1A26EA"/>
              </a:solidFill>
              <a:latin typeface="Inter"/>
              <a:ea typeface="Inter"/>
              <a:cs typeface="Inter"/>
              <a:sym typeface="Inter"/>
            </a:endParaRPr>
          </a:p>
          <a:p>
            <a:pPr marL="0" lvl="0" indent="0" algn="l" rtl="0">
              <a:spcBef>
                <a:spcPts val="0"/>
              </a:spcBef>
              <a:spcAft>
                <a:spcPts val="0"/>
              </a:spcAft>
              <a:buNone/>
            </a:pPr>
            <a:r>
              <a:rPr lang="en-US" sz="800">
                <a:latin typeface="Inter Light"/>
                <a:ea typeface="Inter Light"/>
                <a:cs typeface="Inter Light"/>
                <a:sym typeface="Inter Light"/>
              </a:rPr>
              <a:t>Stakeholder consultation &amp; community engagement strategy</a:t>
            </a:r>
            <a:endParaRPr sz="800">
              <a:latin typeface="Inter Light"/>
              <a:ea typeface="Inter Light"/>
              <a:cs typeface="Inter Light"/>
              <a:sym typeface="Inter Light"/>
            </a:endParaRPr>
          </a:p>
        </p:txBody>
      </p:sp>
      <p:sp>
        <p:nvSpPr>
          <p:cNvPr id="56" name="Google Shape;56;p12"/>
          <p:cNvSpPr txBox="1"/>
          <p:nvPr/>
        </p:nvSpPr>
        <p:spPr>
          <a:xfrm>
            <a:off x="5979150" y="3871023"/>
            <a:ext cx="1825800" cy="5727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sz="800" b="1">
                <a:solidFill>
                  <a:srgbClr val="1A26EA"/>
                </a:solidFill>
                <a:latin typeface="Inter"/>
                <a:ea typeface="Inter"/>
                <a:cs typeface="Inter"/>
                <a:sym typeface="Inter"/>
              </a:rPr>
              <a:t>Internal Communications </a:t>
            </a:r>
            <a:r>
              <a:rPr lang="en-US" sz="800">
                <a:latin typeface="Inter Light"/>
                <a:ea typeface="Inter Light"/>
                <a:cs typeface="Inter Light"/>
                <a:sym typeface="Inter Light"/>
              </a:rPr>
              <a:t>Employee relations &amp; company purpose exploration</a:t>
            </a:r>
            <a:endParaRPr sz="800">
              <a:latin typeface="Inter Light"/>
              <a:ea typeface="Inter Light"/>
              <a:cs typeface="Inter Light"/>
              <a:sym typeface="Inter Light"/>
            </a:endParaRPr>
          </a:p>
        </p:txBody>
      </p:sp>
      <p:sp>
        <p:nvSpPr>
          <p:cNvPr id="57" name="Google Shape;57;p12"/>
          <p:cNvSpPr txBox="1"/>
          <p:nvPr/>
        </p:nvSpPr>
        <p:spPr>
          <a:xfrm>
            <a:off x="3292650" y="446150"/>
            <a:ext cx="2558700" cy="572700"/>
          </a:xfrm>
          <a:prstGeom prst="rect">
            <a:avLst/>
          </a:prstGeom>
          <a:noFill/>
          <a:ln>
            <a:noFill/>
          </a:ln>
        </p:spPr>
        <p:txBody>
          <a:bodyPr spcFirstLastPara="1" wrap="square" lIns="0" tIns="91425" rIns="91425" bIns="91425" anchor="t" anchorCtr="0">
            <a:noAutofit/>
          </a:bodyPr>
          <a:lstStyle/>
          <a:p>
            <a:pPr marL="0" lvl="0" indent="0" algn="ctr" rtl="0">
              <a:spcBef>
                <a:spcPts val="0"/>
              </a:spcBef>
              <a:spcAft>
                <a:spcPts val="0"/>
              </a:spcAft>
              <a:buNone/>
            </a:pPr>
            <a:r>
              <a:rPr lang="en-US" sz="800" b="1">
                <a:solidFill>
                  <a:srgbClr val="1A26EA"/>
                </a:solidFill>
                <a:latin typeface="Inter"/>
                <a:ea typeface="Inter"/>
                <a:cs typeface="Inter"/>
                <a:sym typeface="Inter"/>
              </a:rPr>
              <a:t>Impact Consultancy</a:t>
            </a:r>
            <a:endParaRPr sz="800" b="1">
              <a:solidFill>
                <a:srgbClr val="1A26EA"/>
              </a:solidFill>
              <a:latin typeface="Inter"/>
              <a:ea typeface="Inter"/>
              <a:cs typeface="Inter"/>
              <a:sym typeface="Inter"/>
            </a:endParaRPr>
          </a:p>
          <a:p>
            <a:pPr marL="0" lvl="0" indent="0" algn="ctr" rtl="0">
              <a:spcBef>
                <a:spcPts val="0"/>
              </a:spcBef>
              <a:spcAft>
                <a:spcPts val="0"/>
              </a:spcAft>
              <a:buNone/>
            </a:pPr>
            <a:r>
              <a:rPr lang="en-US" sz="800">
                <a:latin typeface="Inter Light"/>
                <a:ea typeface="Inter Light"/>
                <a:cs typeface="Inter Light"/>
                <a:sym typeface="Inter Light"/>
              </a:rPr>
              <a:t>Impact Assessment &amp; measurement, strategic partnerships, advocacy consulting</a:t>
            </a:r>
            <a:endParaRPr sz="800">
              <a:latin typeface="Inter Light"/>
              <a:ea typeface="Inter Light"/>
              <a:cs typeface="Inter Light"/>
              <a:sym typeface="Inter Light"/>
            </a:endParaRPr>
          </a:p>
        </p:txBody>
      </p:sp>
      <p:sp>
        <p:nvSpPr>
          <p:cNvPr id="58" name="Google Shape;58;p12"/>
          <p:cNvSpPr txBox="1"/>
          <p:nvPr/>
        </p:nvSpPr>
        <p:spPr>
          <a:xfrm>
            <a:off x="3414150" y="4418400"/>
            <a:ext cx="2315700" cy="572700"/>
          </a:xfrm>
          <a:prstGeom prst="rect">
            <a:avLst/>
          </a:prstGeom>
          <a:noFill/>
          <a:ln>
            <a:noFill/>
          </a:ln>
        </p:spPr>
        <p:txBody>
          <a:bodyPr spcFirstLastPara="1" wrap="square" lIns="0" tIns="91425" rIns="91425" bIns="91425" anchor="t" anchorCtr="0">
            <a:noAutofit/>
          </a:bodyPr>
          <a:lstStyle/>
          <a:p>
            <a:pPr marL="0" lvl="0" indent="0" algn="ctr" rtl="0">
              <a:spcBef>
                <a:spcPts val="0"/>
              </a:spcBef>
              <a:spcAft>
                <a:spcPts val="0"/>
              </a:spcAft>
              <a:buNone/>
            </a:pPr>
            <a:r>
              <a:rPr lang="en-US" sz="800" b="1">
                <a:solidFill>
                  <a:srgbClr val="1A26EA"/>
                </a:solidFill>
                <a:latin typeface="Inter"/>
                <a:ea typeface="Inter"/>
                <a:cs typeface="Inter"/>
                <a:sym typeface="Inter"/>
              </a:rPr>
              <a:t>Copywriting</a:t>
            </a:r>
            <a:endParaRPr sz="800" b="1">
              <a:solidFill>
                <a:srgbClr val="1A26EA"/>
              </a:solidFill>
              <a:latin typeface="Inter"/>
              <a:ea typeface="Inter"/>
              <a:cs typeface="Inter"/>
              <a:sym typeface="Inter"/>
            </a:endParaRPr>
          </a:p>
          <a:p>
            <a:pPr marL="0" lvl="0" indent="0" algn="ctr" rtl="0">
              <a:spcBef>
                <a:spcPts val="0"/>
              </a:spcBef>
              <a:spcAft>
                <a:spcPts val="0"/>
              </a:spcAft>
              <a:buNone/>
            </a:pPr>
            <a:r>
              <a:rPr lang="en-US" sz="800">
                <a:latin typeface="Inter Light"/>
                <a:ea typeface="Inter Light"/>
                <a:cs typeface="Inter Light"/>
                <a:sym typeface="Inter Light"/>
              </a:rPr>
              <a:t>Op-ed drafting, award submissions</a:t>
            </a:r>
            <a:br>
              <a:rPr lang="en-US" sz="800">
                <a:latin typeface="Inter Light"/>
                <a:ea typeface="Inter Light"/>
                <a:cs typeface="Inter Light"/>
                <a:sym typeface="Inter Light"/>
              </a:rPr>
            </a:br>
            <a:r>
              <a:rPr lang="en-US" sz="800">
                <a:latin typeface="Inter Light"/>
                <a:ea typeface="Inter Light"/>
                <a:cs typeface="Inter Light"/>
                <a:sym typeface="Inter Light"/>
              </a:rPr>
              <a:t>&amp; website copy development</a:t>
            </a:r>
            <a:endParaRPr sz="800">
              <a:latin typeface="Inter Light"/>
              <a:ea typeface="Inter Light"/>
              <a:cs typeface="Inter Light"/>
              <a:sym typeface="Inter Light"/>
            </a:endParaRPr>
          </a:p>
        </p:txBody>
      </p:sp>
      <p:sp>
        <p:nvSpPr>
          <p:cNvPr id="59" name="Google Shape;59;p12"/>
          <p:cNvSpPr txBox="1"/>
          <p:nvPr/>
        </p:nvSpPr>
        <p:spPr>
          <a:xfrm>
            <a:off x="3494650" y="2476215"/>
            <a:ext cx="21573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a:latin typeface="Inter"/>
                <a:ea typeface="Inter"/>
                <a:cs typeface="Inter"/>
                <a:sym typeface="Inter"/>
              </a:rPr>
              <a:t>Increasing our clients’ </a:t>
            </a:r>
            <a:r>
              <a:rPr lang="en-US" b="1">
                <a:solidFill>
                  <a:srgbClr val="1A26EA"/>
                </a:solidFill>
                <a:highlight>
                  <a:srgbClr val="F7DC6B"/>
                </a:highlight>
                <a:latin typeface="Inter"/>
                <a:ea typeface="Inter"/>
                <a:cs typeface="Inter"/>
                <a:sym typeface="Inter"/>
              </a:rPr>
              <a:t>impact</a:t>
            </a:r>
            <a:r>
              <a:rPr lang="en-US">
                <a:latin typeface="Inter"/>
                <a:ea typeface="Inter"/>
                <a:cs typeface="Inter"/>
                <a:sym typeface="Inter"/>
              </a:rPr>
              <a:t> is at the heart of everything we do</a:t>
            </a:r>
            <a:endParaRPr>
              <a:latin typeface="Inter"/>
              <a:ea typeface="Inter"/>
              <a:cs typeface="Inter"/>
              <a:sym typeface="Inter"/>
            </a:endParaRPr>
          </a:p>
        </p:txBody>
      </p:sp>
      <p:sp>
        <p:nvSpPr>
          <p:cNvPr id="60" name="Google Shape;60;p12"/>
          <p:cNvSpPr txBox="1"/>
          <p:nvPr/>
        </p:nvSpPr>
        <p:spPr>
          <a:xfrm>
            <a:off x="768775" y="353732"/>
            <a:ext cx="2157300" cy="572700"/>
          </a:xfrm>
          <a:prstGeom prst="rect">
            <a:avLst/>
          </a:prstGeom>
          <a:noFill/>
          <a:ln>
            <a:noFill/>
          </a:ln>
        </p:spPr>
        <p:txBody>
          <a:bodyPr spcFirstLastPara="1" wrap="square" lIns="0" tIns="91425" rIns="91425" bIns="91425" anchor="ctr" anchorCtr="0">
            <a:noAutofit/>
          </a:bodyPr>
          <a:lstStyle/>
          <a:p>
            <a:pPr marL="0" lvl="0" indent="0" algn="l" rtl="0">
              <a:lnSpc>
                <a:spcPct val="90000"/>
              </a:lnSpc>
              <a:spcBef>
                <a:spcPts val="0"/>
              </a:spcBef>
              <a:spcAft>
                <a:spcPts val="0"/>
              </a:spcAft>
              <a:buNone/>
            </a:pPr>
            <a:r>
              <a:rPr lang="en-US" sz="2400">
                <a:solidFill>
                  <a:srgbClr val="1A26EA"/>
                </a:solidFill>
                <a:latin typeface="Lora"/>
                <a:ea typeface="Lora"/>
                <a:cs typeface="Lora"/>
                <a:sym typeface="Lora"/>
              </a:rPr>
              <a:t>Full</a:t>
            </a:r>
            <a:r>
              <a:rPr lang="en-US" sz="2400">
                <a:solidFill>
                  <a:srgbClr val="1A26EA"/>
                </a:solidFill>
                <a:latin typeface="Montserrat"/>
                <a:ea typeface="Montserrat"/>
                <a:cs typeface="Montserrat"/>
                <a:sym typeface="Montserrat"/>
              </a:rPr>
              <a:t> </a:t>
            </a:r>
            <a:r>
              <a:rPr lang="en-US" sz="2400" b="1">
                <a:solidFill>
                  <a:srgbClr val="1A26EA"/>
                </a:solidFill>
                <a:latin typeface="Inter"/>
                <a:ea typeface="Inter"/>
                <a:cs typeface="Inter"/>
                <a:sym typeface="Inter"/>
              </a:rPr>
              <a:t>Service</a:t>
            </a:r>
            <a:endParaRPr sz="2400" b="1">
              <a:solidFill>
                <a:srgbClr val="1A26EA"/>
              </a:solidFill>
              <a:latin typeface="Inter"/>
              <a:ea typeface="Inter"/>
              <a:cs typeface="Inter"/>
              <a:sym typeface="Inter"/>
            </a:endParaRPr>
          </a:p>
        </p:txBody>
      </p:sp>
      <p:pic>
        <p:nvPicPr>
          <p:cNvPr id="61" name="Google Shape;61;p12"/>
          <p:cNvPicPr preferRelativeResize="0"/>
          <p:nvPr/>
        </p:nvPicPr>
        <p:blipFill>
          <a:blip r:embed="rId2">
            <a:alphaModFix/>
          </a:blip>
          <a:stretch>
            <a:fillRect/>
          </a:stretch>
        </p:blipFill>
        <p:spPr>
          <a:xfrm>
            <a:off x="5310694" y="1580573"/>
            <a:ext cx="430575" cy="430575"/>
          </a:xfrm>
          <a:prstGeom prst="rect">
            <a:avLst/>
          </a:prstGeom>
          <a:noFill/>
          <a:ln>
            <a:noFill/>
          </a:ln>
        </p:spPr>
      </p:pic>
      <p:pic>
        <p:nvPicPr>
          <p:cNvPr id="62" name="Google Shape;62;p12"/>
          <p:cNvPicPr preferRelativeResize="0"/>
          <p:nvPr/>
        </p:nvPicPr>
        <p:blipFill>
          <a:blip r:embed="rId3">
            <a:alphaModFix/>
          </a:blip>
          <a:stretch>
            <a:fillRect/>
          </a:stretch>
        </p:blipFill>
        <p:spPr>
          <a:xfrm>
            <a:off x="5651950" y="2512600"/>
            <a:ext cx="430575" cy="430575"/>
          </a:xfrm>
          <a:prstGeom prst="rect">
            <a:avLst/>
          </a:prstGeom>
          <a:noFill/>
          <a:ln>
            <a:noFill/>
          </a:ln>
        </p:spPr>
      </p:pic>
      <p:pic>
        <p:nvPicPr>
          <p:cNvPr id="63" name="Google Shape;63;p12"/>
          <p:cNvPicPr preferRelativeResize="0"/>
          <p:nvPr/>
        </p:nvPicPr>
        <p:blipFill>
          <a:blip r:embed="rId4">
            <a:alphaModFix/>
          </a:blip>
          <a:stretch>
            <a:fillRect/>
          </a:stretch>
        </p:blipFill>
        <p:spPr>
          <a:xfrm>
            <a:off x="3446750" y="1584750"/>
            <a:ext cx="430575" cy="430575"/>
          </a:xfrm>
          <a:prstGeom prst="rect">
            <a:avLst/>
          </a:prstGeom>
          <a:noFill/>
          <a:ln>
            <a:noFill/>
          </a:ln>
        </p:spPr>
      </p:pic>
      <p:pic>
        <p:nvPicPr>
          <p:cNvPr id="64" name="Google Shape;64;p12"/>
          <p:cNvPicPr preferRelativeResize="0"/>
          <p:nvPr/>
        </p:nvPicPr>
        <p:blipFill>
          <a:blip r:embed="rId5">
            <a:alphaModFix/>
          </a:blip>
          <a:stretch>
            <a:fillRect/>
          </a:stretch>
        </p:blipFill>
        <p:spPr>
          <a:xfrm>
            <a:off x="3446750" y="3413550"/>
            <a:ext cx="430575" cy="430575"/>
          </a:xfrm>
          <a:prstGeom prst="rect">
            <a:avLst/>
          </a:prstGeom>
          <a:noFill/>
          <a:ln>
            <a:noFill/>
          </a:ln>
        </p:spPr>
      </p:pic>
      <p:pic>
        <p:nvPicPr>
          <p:cNvPr id="65" name="Google Shape;65;p12"/>
          <p:cNvPicPr preferRelativeResize="0"/>
          <p:nvPr/>
        </p:nvPicPr>
        <p:blipFill>
          <a:blip r:embed="rId6">
            <a:alphaModFix/>
          </a:blip>
          <a:stretch>
            <a:fillRect/>
          </a:stretch>
        </p:blipFill>
        <p:spPr>
          <a:xfrm>
            <a:off x="4356700" y="3854625"/>
            <a:ext cx="430575" cy="430575"/>
          </a:xfrm>
          <a:prstGeom prst="rect">
            <a:avLst/>
          </a:prstGeom>
          <a:noFill/>
          <a:ln>
            <a:noFill/>
          </a:ln>
        </p:spPr>
      </p:pic>
      <p:pic>
        <p:nvPicPr>
          <p:cNvPr id="66" name="Google Shape;66;p12"/>
          <p:cNvPicPr preferRelativeResize="0"/>
          <p:nvPr/>
        </p:nvPicPr>
        <p:blipFill>
          <a:blip r:embed="rId7">
            <a:alphaModFix/>
          </a:blip>
          <a:stretch>
            <a:fillRect/>
          </a:stretch>
        </p:blipFill>
        <p:spPr>
          <a:xfrm>
            <a:off x="5310700" y="3413550"/>
            <a:ext cx="430575" cy="430575"/>
          </a:xfrm>
          <a:prstGeom prst="rect">
            <a:avLst/>
          </a:prstGeom>
          <a:noFill/>
          <a:ln>
            <a:noFill/>
          </a:ln>
        </p:spPr>
      </p:pic>
      <p:pic>
        <p:nvPicPr>
          <p:cNvPr id="67" name="Google Shape;67;p12"/>
          <p:cNvPicPr preferRelativeResize="0"/>
          <p:nvPr/>
        </p:nvPicPr>
        <p:blipFill>
          <a:blip r:embed="rId8">
            <a:alphaModFix/>
          </a:blip>
          <a:stretch>
            <a:fillRect/>
          </a:stretch>
        </p:blipFill>
        <p:spPr>
          <a:xfrm>
            <a:off x="3039949" y="2499150"/>
            <a:ext cx="430575" cy="430575"/>
          </a:xfrm>
          <a:prstGeom prst="rect">
            <a:avLst/>
          </a:prstGeom>
          <a:noFill/>
          <a:ln>
            <a:noFill/>
          </a:ln>
        </p:spPr>
      </p:pic>
      <p:pic>
        <p:nvPicPr>
          <p:cNvPr id="68" name="Google Shape;68;p12"/>
          <p:cNvPicPr preferRelativeResize="0"/>
          <p:nvPr/>
        </p:nvPicPr>
        <p:blipFill>
          <a:blip r:embed="rId9">
            <a:alphaModFix/>
          </a:blip>
          <a:stretch>
            <a:fillRect/>
          </a:stretch>
        </p:blipFill>
        <p:spPr>
          <a:xfrm>
            <a:off x="4356700" y="1204900"/>
            <a:ext cx="430575" cy="43057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Blank">
  <p:cSld name="3_Blank">
    <p:bg>
      <p:bgPr>
        <a:blipFill>
          <a:blip r:embed="rId2">
            <a:alphaModFix/>
          </a:blip>
          <a:stretch>
            <a:fillRect/>
          </a:stretch>
        </a:blipFill>
        <a:effectLst/>
      </p:bgPr>
    </p:bg>
    <p:spTree>
      <p:nvGrpSpPr>
        <p:cNvPr id="1" name="Shape 523"/>
        <p:cNvGrpSpPr/>
        <p:nvPr/>
      </p:nvGrpSpPr>
      <p:grpSpPr>
        <a:xfrm>
          <a:off x="0" y="0"/>
          <a:ext cx="0" cy="0"/>
          <a:chOff x="0" y="0"/>
          <a:chExt cx="0" cy="0"/>
        </a:xfrm>
      </p:grpSpPr>
      <p:sp>
        <p:nvSpPr>
          <p:cNvPr id="524" name="Google Shape;524;p127"/>
          <p:cNvSpPr txBox="1">
            <a:spLocks noGrp="1"/>
          </p:cNvSpPr>
          <p:nvPr>
            <p:ph type="body" idx="1"/>
          </p:nvPr>
        </p:nvSpPr>
        <p:spPr>
          <a:xfrm>
            <a:off x="592183" y="398865"/>
            <a:ext cx="8094617" cy="445868"/>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480"/>
              </a:spcBef>
              <a:spcAft>
                <a:spcPts val="0"/>
              </a:spcAft>
              <a:buSzPts val="1800"/>
              <a:buFont typeface="Arial"/>
              <a:buNone/>
              <a:defRPr sz="2400" b="1">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5" name="Google Shape;525;p127"/>
          <p:cNvSpPr txBox="1">
            <a:spLocks noGrp="1"/>
          </p:cNvSpPr>
          <p:nvPr>
            <p:ph type="body" idx="2"/>
          </p:nvPr>
        </p:nvSpPr>
        <p:spPr>
          <a:xfrm>
            <a:off x="592184" y="1139094"/>
            <a:ext cx="4476206" cy="2710096"/>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360"/>
              </a:spcBef>
              <a:spcAft>
                <a:spcPts val="0"/>
              </a:spcAft>
              <a:buSzPts val="1800"/>
              <a:buFont typeface="Arial"/>
              <a:buChar char="•"/>
              <a:defRPr sz="1800">
                <a:solidFill>
                  <a:srgbClr val="012D50"/>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526"/>
        <p:cNvGrpSpPr/>
        <p:nvPr/>
      </p:nvGrpSpPr>
      <p:grpSpPr>
        <a:xfrm>
          <a:off x="0" y="0"/>
          <a:ext cx="0" cy="0"/>
          <a:chOff x="0" y="0"/>
          <a:chExt cx="0" cy="0"/>
        </a:xfrm>
      </p:grpSpPr>
      <p:sp>
        <p:nvSpPr>
          <p:cNvPr id="527" name="Google Shape;527;p12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A3B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p12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9" name="Google Shape;529;p1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445846" y="118681"/>
            <a:ext cx="8252400" cy="842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800" b="1" i="0">
                <a:solidFill>
                  <a:srgbClr val="00434F"/>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3"/>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3"/>
          <p:cNvSpPr txBox="1">
            <a:spLocks noGrp="1"/>
          </p:cNvSpPr>
          <p:nvPr>
            <p:ph type="sldNum" idx="12"/>
          </p:nvPr>
        </p:nvSpPr>
        <p:spPr>
          <a:xfrm>
            <a:off x="6583680" y="4783455"/>
            <a:ext cx="2103000" cy="215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6.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7.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9.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A3B48"/>
              </a:buClr>
              <a:buSzPts val="2800"/>
              <a:buFont typeface="Arial"/>
              <a:buNone/>
              <a:defRPr sz="2800" b="1" i="0" u="none" strike="noStrike" cap="none">
                <a:solidFill>
                  <a:srgbClr val="0A3B4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600"/>
              </a:spcBef>
              <a:spcAft>
                <a:spcPts val="0"/>
              </a:spcAft>
              <a:buClr>
                <a:srgbClr val="0EABC9"/>
              </a:buClr>
              <a:buSzPts val="2000"/>
              <a:buFont typeface="Arial"/>
              <a:buChar char="•"/>
              <a:defRPr sz="2000" b="0" i="0" u="none" strike="noStrike" cap="none">
                <a:solidFill>
                  <a:srgbClr val="0A3B48"/>
                </a:solidFill>
                <a:latin typeface="Arial"/>
                <a:ea typeface="Arial"/>
                <a:cs typeface="Arial"/>
                <a:sym typeface="Arial"/>
              </a:defRPr>
            </a:lvl1pPr>
            <a:lvl2pPr marL="914400" marR="0" lvl="1" indent="-342900" algn="l" rtl="0">
              <a:spcBef>
                <a:spcPts val="600"/>
              </a:spcBef>
              <a:spcAft>
                <a:spcPts val="0"/>
              </a:spcAft>
              <a:buClr>
                <a:srgbClr val="0EABC9"/>
              </a:buClr>
              <a:buSzPts val="1800"/>
              <a:buFont typeface="Arial"/>
              <a:buChar char="•"/>
              <a:defRPr sz="1800" b="0" i="0" u="none" strike="noStrike" cap="none">
                <a:solidFill>
                  <a:srgbClr val="0A3B48"/>
                </a:solidFill>
                <a:latin typeface="Arial"/>
                <a:ea typeface="Arial"/>
                <a:cs typeface="Arial"/>
                <a:sym typeface="Arial"/>
              </a:defRPr>
            </a:lvl2pPr>
            <a:lvl3pPr marL="1371600" marR="0" lvl="2" indent="-342900" algn="l" rtl="0">
              <a:spcBef>
                <a:spcPts val="600"/>
              </a:spcBef>
              <a:spcAft>
                <a:spcPts val="0"/>
              </a:spcAft>
              <a:buClr>
                <a:srgbClr val="0EABC9"/>
              </a:buClr>
              <a:buSzPts val="1800"/>
              <a:buFont typeface="Arial"/>
              <a:buChar char="•"/>
              <a:defRPr sz="1800" b="0" i="1" u="none" strike="noStrike" cap="none">
                <a:solidFill>
                  <a:srgbClr val="0EABC9"/>
                </a:solidFill>
                <a:latin typeface="Arial"/>
                <a:ea typeface="Arial"/>
                <a:cs typeface="Arial"/>
                <a:sym typeface="Arial"/>
              </a:defRPr>
            </a:lvl3pPr>
            <a:lvl4pPr marL="1828800" marR="0" lvl="3" indent="-317500" algn="l" rtl="0">
              <a:spcBef>
                <a:spcPts val="600"/>
              </a:spcBef>
              <a:spcAft>
                <a:spcPts val="0"/>
              </a:spcAft>
              <a:buClr>
                <a:srgbClr val="0EABC9"/>
              </a:buClr>
              <a:buSzPts val="1400"/>
              <a:buFont typeface="Arial"/>
              <a:buChar char="•"/>
              <a:defRPr sz="1400" b="0" i="0" u="none" strike="noStrike" cap="none">
                <a:solidFill>
                  <a:srgbClr val="7F7F7F"/>
                </a:solidFill>
                <a:latin typeface="Arial"/>
                <a:ea typeface="Arial"/>
                <a:cs typeface="Arial"/>
                <a:sym typeface="Arial"/>
              </a:defRPr>
            </a:lvl4pPr>
            <a:lvl5pPr marL="2286000" marR="0" lvl="4" indent="-317500" algn="l" rtl="0">
              <a:spcBef>
                <a:spcPts val="600"/>
              </a:spcBef>
              <a:spcAft>
                <a:spcPts val="0"/>
              </a:spcAft>
              <a:buClr>
                <a:srgbClr val="0EABC9"/>
              </a:buClr>
              <a:buSzPts val="1400"/>
              <a:buFont typeface="Arial"/>
              <a:buChar char="•"/>
              <a:defRPr sz="1400" b="0" i="0" u="none" strike="noStrike" cap="none">
                <a:solidFill>
                  <a:srgbClr val="7F7F7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6" name="Google Shape;7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7" name="Google Shape;7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A3B48"/>
              </a:buClr>
              <a:buSzPts val="2800"/>
              <a:buFont typeface="Arial"/>
              <a:buNone/>
              <a:defRPr sz="2800" b="1" i="0" u="none" strike="noStrike" cap="none">
                <a:solidFill>
                  <a:srgbClr val="0A3B4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2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600"/>
              </a:spcBef>
              <a:spcAft>
                <a:spcPts val="0"/>
              </a:spcAft>
              <a:buClr>
                <a:srgbClr val="0EABC9"/>
              </a:buClr>
              <a:buSzPts val="2000"/>
              <a:buFont typeface="Arial"/>
              <a:buChar char="•"/>
              <a:defRPr sz="2000" b="0" i="0" u="none" strike="noStrike" cap="none">
                <a:solidFill>
                  <a:srgbClr val="0A3B48"/>
                </a:solidFill>
                <a:latin typeface="Arial"/>
                <a:ea typeface="Arial"/>
                <a:cs typeface="Arial"/>
                <a:sym typeface="Arial"/>
              </a:defRPr>
            </a:lvl1pPr>
            <a:lvl2pPr marL="914400" marR="0" lvl="1" indent="-342900" algn="l" rtl="0">
              <a:lnSpc>
                <a:spcPct val="100000"/>
              </a:lnSpc>
              <a:spcBef>
                <a:spcPts val="600"/>
              </a:spcBef>
              <a:spcAft>
                <a:spcPts val="0"/>
              </a:spcAft>
              <a:buClr>
                <a:srgbClr val="0EABC9"/>
              </a:buClr>
              <a:buSzPts val="1800"/>
              <a:buFont typeface="Arial"/>
              <a:buChar char="•"/>
              <a:defRPr sz="1800" b="0" i="0" u="none" strike="noStrike" cap="none">
                <a:solidFill>
                  <a:srgbClr val="0A3B48"/>
                </a:solidFill>
                <a:latin typeface="Arial"/>
                <a:ea typeface="Arial"/>
                <a:cs typeface="Arial"/>
                <a:sym typeface="Arial"/>
              </a:defRPr>
            </a:lvl2pPr>
            <a:lvl3pPr marL="1371600" marR="0" lvl="2" indent="-342900" algn="l" rtl="0">
              <a:lnSpc>
                <a:spcPct val="100000"/>
              </a:lnSpc>
              <a:spcBef>
                <a:spcPts val="600"/>
              </a:spcBef>
              <a:spcAft>
                <a:spcPts val="0"/>
              </a:spcAft>
              <a:buClr>
                <a:srgbClr val="0EABC9"/>
              </a:buClr>
              <a:buSzPts val="1800"/>
              <a:buFont typeface="Arial"/>
              <a:buChar char="•"/>
              <a:defRPr sz="1800" b="0" i="1" u="none" strike="noStrike" cap="none">
                <a:solidFill>
                  <a:srgbClr val="0EABC9"/>
                </a:solidFill>
                <a:latin typeface="Arial"/>
                <a:ea typeface="Arial"/>
                <a:cs typeface="Arial"/>
                <a:sym typeface="Arial"/>
              </a:defRPr>
            </a:lvl3pPr>
            <a:lvl4pPr marL="1828800" marR="0" lvl="3" indent="-317500" algn="l" rtl="0">
              <a:lnSpc>
                <a:spcPct val="100000"/>
              </a:lnSpc>
              <a:spcBef>
                <a:spcPts val="600"/>
              </a:spcBef>
              <a:spcAft>
                <a:spcPts val="0"/>
              </a:spcAft>
              <a:buClr>
                <a:srgbClr val="0EABC9"/>
              </a:buClr>
              <a:buSzPts val="1400"/>
              <a:buFont typeface="Arial"/>
              <a:buChar char="•"/>
              <a:defRPr sz="1400" b="0" i="0" u="none" strike="noStrike" cap="none">
                <a:solidFill>
                  <a:srgbClr val="7F7F7F"/>
                </a:solidFill>
                <a:latin typeface="Arial"/>
                <a:ea typeface="Arial"/>
                <a:cs typeface="Arial"/>
                <a:sym typeface="Arial"/>
              </a:defRPr>
            </a:lvl4pPr>
            <a:lvl5pPr marL="2286000" marR="0" lvl="4" indent="-317500" algn="l" rtl="0">
              <a:lnSpc>
                <a:spcPct val="100000"/>
              </a:lnSpc>
              <a:spcBef>
                <a:spcPts val="600"/>
              </a:spcBef>
              <a:spcAft>
                <a:spcPts val="0"/>
              </a:spcAft>
              <a:buClr>
                <a:srgbClr val="0EABC9"/>
              </a:buClr>
              <a:buSzPts val="1400"/>
              <a:buFont typeface="Arial"/>
              <a:buChar char="•"/>
              <a:defRPr sz="14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25"/>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146" name="Google Shape;146;p3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2pPr>
            <a:lvl3pPr marL="1371600" marR="0" lvl="2"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6pPr>
            <a:lvl7pPr marL="3200400" marR="0" lvl="6"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8pPr>
            <a:lvl9pPr marL="4114800" marR="0" lvl="8"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9pPr>
          </a:lstStyle>
          <a:p>
            <a:endParaRPr/>
          </a:p>
        </p:txBody>
      </p:sp>
      <p:sp>
        <p:nvSpPr>
          <p:cNvPr id="147" name="Google Shape;147;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5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223" name="Google Shape;223;p5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2pPr>
            <a:lvl3pPr marL="1371600" marR="0" lvl="2"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6pPr>
            <a:lvl7pPr marL="3200400" marR="0" lvl="6"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8pPr>
            <a:lvl9pPr marL="4114800" marR="0" lvl="8"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9pPr>
          </a:lstStyle>
          <a:p>
            <a:endParaRPr/>
          </a:p>
        </p:txBody>
      </p:sp>
      <p:sp>
        <p:nvSpPr>
          <p:cNvPr id="224" name="Google Shape;224;p5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98"/>
        <p:cNvGrpSpPr/>
        <p:nvPr/>
      </p:nvGrpSpPr>
      <p:grpSpPr>
        <a:xfrm>
          <a:off x="0" y="0"/>
          <a:ext cx="0" cy="0"/>
          <a:chOff x="0" y="0"/>
          <a:chExt cx="0" cy="0"/>
        </a:xfrm>
      </p:grpSpPr>
      <p:sp>
        <p:nvSpPr>
          <p:cNvPr id="299" name="Google Shape;299;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300" name="Google Shape;300;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301" name="Google Shape;301;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5" r:id="rId11"/>
    <p:sldLayoutId id="2147483726" r:id="rId12"/>
    <p:sldLayoutId id="2147483727" r:id="rId13"/>
    <p:sldLayoutId id="214748372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90"/>
          <p:cNvSpPr txBox="1">
            <a:spLocks noGrp="1"/>
          </p:cNvSpPr>
          <p:nvPr>
            <p:ph type="title"/>
          </p:nvPr>
        </p:nvSpPr>
        <p:spPr>
          <a:xfrm>
            <a:off x="445846" y="118681"/>
            <a:ext cx="8252307" cy="84248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100"/>
              <a:buNone/>
              <a:defRPr sz="1800" b="1" i="0" u="none" strike="noStrike" cap="none">
                <a:solidFill>
                  <a:srgbClr val="00434F"/>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78" name="Google Shape;378;p90"/>
          <p:cNvSpPr txBox="1">
            <a:spLocks noGrp="1"/>
          </p:cNvSpPr>
          <p:nvPr>
            <p:ph type="body" idx="1"/>
          </p:nvPr>
        </p:nvSpPr>
        <p:spPr>
          <a:xfrm>
            <a:off x="4207478" y="1341692"/>
            <a:ext cx="4226719" cy="2347436"/>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100"/>
              <a:buNone/>
              <a:defRPr sz="11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1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1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1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1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100"/>
              <a:buNone/>
              <a:defRPr sz="1400" b="0" i="0" u="none" strike="noStrike" cap="none">
                <a:latin typeface="Calibri"/>
                <a:ea typeface="Calibri"/>
                <a:cs typeface="Calibri"/>
                <a:sym typeface="Calibri"/>
              </a:defRPr>
            </a:lvl9pPr>
          </a:lstStyle>
          <a:p>
            <a:endParaRPr/>
          </a:p>
        </p:txBody>
      </p:sp>
      <p:sp>
        <p:nvSpPr>
          <p:cNvPr id="379" name="Google Shape;379;p90"/>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sz="1400">
                <a:solidFill>
                  <a:srgbClr val="888888"/>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80" name="Google Shape;380;p90"/>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400">
                <a:solidFill>
                  <a:srgbClr val="888888"/>
                </a:solidFil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81" name="Google Shape;381;p90"/>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lvl="0" indent="0" algn="r">
              <a:spcBef>
                <a:spcPts val="0"/>
              </a:spcBef>
              <a:buNone/>
              <a:defRPr sz="1400">
                <a:solidFill>
                  <a:srgbClr val="888888"/>
                </a:solidFill>
              </a:defRPr>
            </a:lvl1pPr>
            <a:lvl2pPr lvl="1" indent="0" algn="r">
              <a:spcBef>
                <a:spcPts val="0"/>
              </a:spcBef>
              <a:buNone/>
              <a:defRPr sz="1400">
                <a:solidFill>
                  <a:srgbClr val="888888"/>
                </a:solidFill>
              </a:defRPr>
            </a:lvl2pPr>
            <a:lvl3pPr lvl="2" indent="0" algn="r">
              <a:spcBef>
                <a:spcPts val="0"/>
              </a:spcBef>
              <a:buNone/>
              <a:defRPr sz="1400">
                <a:solidFill>
                  <a:srgbClr val="888888"/>
                </a:solidFill>
              </a:defRPr>
            </a:lvl3pPr>
            <a:lvl4pPr lvl="3" indent="0" algn="r">
              <a:spcBef>
                <a:spcPts val="0"/>
              </a:spcBef>
              <a:buNone/>
              <a:defRPr sz="1400">
                <a:solidFill>
                  <a:srgbClr val="888888"/>
                </a:solidFill>
              </a:defRPr>
            </a:lvl4pPr>
            <a:lvl5pPr lvl="4" indent="0" algn="r">
              <a:spcBef>
                <a:spcPts val="0"/>
              </a:spcBef>
              <a:buNone/>
              <a:defRPr sz="1400">
                <a:solidFill>
                  <a:srgbClr val="888888"/>
                </a:solidFill>
              </a:defRPr>
            </a:lvl5pPr>
            <a:lvl6pPr lvl="5" indent="0" algn="r">
              <a:spcBef>
                <a:spcPts val="0"/>
              </a:spcBef>
              <a:buNone/>
              <a:defRPr sz="1400">
                <a:solidFill>
                  <a:srgbClr val="888888"/>
                </a:solidFill>
              </a:defRPr>
            </a:lvl6pPr>
            <a:lvl7pPr lvl="6" indent="0" algn="r">
              <a:spcBef>
                <a:spcPts val="0"/>
              </a:spcBef>
              <a:buNone/>
              <a:defRPr sz="1400">
                <a:solidFill>
                  <a:srgbClr val="888888"/>
                </a:solidFill>
              </a:defRPr>
            </a:lvl7pPr>
            <a:lvl8pPr lvl="7" indent="0" algn="r">
              <a:spcBef>
                <a:spcPts val="0"/>
              </a:spcBef>
              <a:buNone/>
              <a:defRPr sz="1400">
                <a:solidFill>
                  <a:srgbClr val="888888"/>
                </a:solidFill>
              </a:defRPr>
            </a:lvl8pPr>
            <a:lvl9pPr lvl="8" indent="0" algn="r">
              <a:spcBef>
                <a:spcPts val="0"/>
              </a:spcBef>
              <a:buNone/>
              <a:defRPr sz="14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
        <p:cNvGrpSpPr/>
        <p:nvPr/>
      </p:nvGrpSpPr>
      <p:grpSpPr>
        <a:xfrm>
          <a:off x="0" y="0"/>
          <a:ext cx="0" cy="0"/>
          <a:chOff x="0" y="0"/>
          <a:chExt cx="0" cy="0"/>
        </a:xfrm>
      </p:grpSpPr>
      <p:sp>
        <p:nvSpPr>
          <p:cNvPr id="412" name="Google Shape;412;p9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A3B48"/>
              </a:buClr>
              <a:buSzPts val="2800"/>
              <a:buFont typeface="Arial"/>
              <a:buNone/>
              <a:defRPr sz="2800" b="1" i="0" u="none" strike="noStrike" cap="none">
                <a:solidFill>
                  <a:srgbClr val="0A3B4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3" name="Google Shape;413;p9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600"/>
              </a:spcBef>
              <a:spcAft>
                <a:spcPts val="0"/>
              </a:spcAft>
              <a:buClr>
                <a:srgbClr val="0EABC9"/>
              </a:buClr>
              <a:buSzPts val="2000"/>
              <a:buFont typeface="Arial"/>
              <a:buChar char="•"/>
              <a:defRPr sz="2000" b="0" i="0" u="none" strike="noStrike" cap="none">
                <a:solidFill>
                  <a:srgbClr val="0A3B48"/>
                </a:solidFill>
                <a:latin typeface="Arial"/>
                <a:ea typeface="Arial"/>
                <a:cs typeface="Arial"/>
                <a:sym typeface="Arial"/>
              </a:defRPr>
            </a:lvl1pPr>
            <a:lvl2pPr marL="914400" marR="0" lvl="1" indent="-342900" algn="l" rtl="0">
              <a:lnSpc>
                <a:spcPct val="100000"/>
              </a:lnSpc>
              <a:spcBef>
                <a:spcPts val="600"/>
              </a:spcBef>
              <a:spcAft>
                <a:spcPts val="0"/>
              </a:spcAft>
              <a:buClr>
                <a:srgbClr val="0EABC9"/>
              </a:buClr>
              <a:buSzPts val="1800"/>
              <a:buFont typeface="Arial"/>
              <a:buChar char="•"/>
              <a:defRPr sz="1800" b="0" i="0" u="none" strike="noStrike" cap="none">
                <a:solidFill>
                  <a:srgbClr val="0A3B48"/>
                </a:solidFill>
                <a:latin typeface="Arial"/>
                <a:ea typeface="Arial"/>
                <a:cs typeface="Arial"/>
                <a:sym typeface="Arial"/>
              </a:defRPr>
            </a:lvl2pPr>
            <a:lvl3pPr marL="1371600" marR="0" lvl="2" indent="-342900" algn="l" rtl="0">
              <a:lnSpc>
                <a:spcPct val="100000"/>
              </a:lnSpc>
              <a:spcBef>
                <a:spcPts val="600"/>
              </a:spcBef>
              <a:spcAft>
                <a:spcPts val="0"/>
              </a:spcAft>
              <a:buClr>
                <a:srgbClr val="0EABC9"/>
              </a:buClr>
              <a:buSzPts val="1800"/>
              <a:buFont typeface="Arial"/>
              <a:buChar char="•"/>
              <a:defRPr sz="1800" b="0" i="1" u="none" strike="noStrike" cap="none">
                <a:solidFill>
                  <a:srgbClr val="0EABC9"/>
                </a:solidFill>
                <a:latin typeface="Arial"/>
                <a:ea typeface="Arial"/>
                <a:cs typeface="Arial"/>
                <a:sym typeface="Arial"/>
              </a:defRPr>
            </a:lvl3pPr>
            <a:lvl4pPr marL="1828800" marR="0" lvl="3" indent="-317500" algn="l" rtl="0">
              <a:lnSpc>
                <a:spcPct val="100000"/>
              </a:lnSpc>
              <a:spcBef>
                <a:spcPts val="600"/>
              </a:spcBef>
              <a:spcAft>
                <a:spcPts val="0"/>
              </a:spcAft>
              <a:buClr>
                <a:srgbClr val="0EABC9"/>
              </a:buClr>
              <a:buSzPts val="1400"/>
              <a:buFont typeface="Arial"/>
              <a:buChar char="•"/>
              <a:defRPr sz="1400" b="0" i="0" u="none" strike="noStrike" cap="none">
                <a:solidFill>
                  <a:srgbClr val="7F7F7F"/>
                </a:solidFill>
                <a:latin typeface="Arial"/>
                <a:ea typeface="Arial"/>
                <a:cs typeface="Arial"/>
                <a:sym typeface="Arial"/>
              </a:defRPr>
            </a:lvl4pPr>
            <a:lvl5pPr marL="2286000" marR="0" lvl="4" indent="-317500" algn="l" rtl="0">
              <a:lnSpc>
                <a:spcPct val="100000"/>
              </a:lnSpc>
              <a:spcBef>
                <a:spcPts val="600"/>
              </a:spcBef>
              <a:spcAft>
                <a:spcPts val="0"/>
              </a:spcAft>
              <a:buClr>
                <a:srgbClr val="0EABC9"/>
              </a:buClr>
              <a:buSzPts val="1400"/>
              <a:buFont typeface="Arial"/>
              <a:buChar char="•"/>
              <a:defRPr sz="1400" b="0" i="0" u="none" strike="noStrike" cap="none">
                <a:solidFill>
                  <a:srgbClr val="7F7F7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1" r:id="rId7"/>
    <p:sldLayoutId id="214748374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7"/>
        <p:cNvGrpSpPr/>
        <p:nvPr/>
      </p:nvGrpSpPr>
      <p:grpSpPr>
        <a:xfrm>
          <a:off x="0" y="0"/>
          <a:ext cx="0" cy="0"/>
          <a:chOff x="0" y="0"/>
          <a:chExt cx="0" cy="0"/>
        </a:xfrm>
      </p:grpSpPr>
      <p:sp>
        <p:nvSpPr>
          <p:cNvPr id="488" name="Google Shape;488;p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89" name="Google Shape;489;p1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90" name="Google Shape;490;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reprocell.com/blog/5-benefits-of-pm" TargetMode="External"/><Relationship Id="rId3" Type="http://schemas.openxmlformats.org/officeDocument/2006/relationships/tags" Target="../tags/tag30.xml"/><Relationship Id="rId7" Type="http://schemas.openxmlformats.org/officeDocument/2006/relationships/image" Target="../media/image5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3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4.xml"/><Relationship Id="rId7" Type="http://schemas.openxmlformats.org/officeDocument/2006/relationships/image" Target="../media/image3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35.xml"/></Relationships>
</file>

<file path=ppt/slides/_rels/slide1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58.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notesSlide" Target="../notesSlides/notesSlide1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34.xml"/><Relationship Id="rId5" Type="http://schemas.openxmlformats.org/officeDocument/2006/relationships/tags" Target="../tags/tag40.xml"/><Relationship Id="rId15" Type="http://schemas.openxmlformats.org/officeDocument/2006/relationships/image" Target="../media/image29.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48.xml"/><Relationship Id="rId7" Type="http://schemas.openxmlformats.org/officeDocument/2006/relationships/notesSlide" Target="../notesSlides/notesSlide1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3.xml"/><Relationship Id="rId5" Type="http://schemas.openxmlformats.org/officeDocument/2006/relationships/tags" Target="../tags/tag50.xml"/><Relationship Id="rId10" Type="http://schemas.openxmlformats.org/officeDocument/2006/relationships/hyperlink" Target="https://uknowledge.uky.edu/cgi/viewcontent.cgi?article=1380&amp;context=dnp_etds" TargetMode="External"/><Relationship Id="rId4" Type="http://schemas.openxmlformats.org/officeDocument/2006/relationships/tags" Target="../tags/tag49.xml"/><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54.xml"/><Relationship Id="rId7" Type="http://schemas.openxmlformats.org/officeDocument/2006/relationships/notesSlide" Target="../notesSlides/notesSlide1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hyperlink" Target="https://www.dhdp.ca/fr/opportunites-de-financement/fonds-d'innovation-en-sant&#233;-num&#233;rique"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0.png"/><Relationship Id="rId5" Type="http://schemas.openxmlformats.org/officeDocument/2006/relationships/notesSlide" Target="../notesSlides/notesSlide15.xml"/><Relationship Id="rId4"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2.xml"/><Relationship Id="rId7" Type="http://schemas.openxmlformats.org/officeDocument/2006/relationships/slideLayout" Target="../slideLayouts/slideLayout64.xml"/><Relationship Id="rId12" Type="http://schemas.openxmlformats.org/officeDocument/2006/relationships/image" Target="../media/image29.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33.png"/><Relationship Id="rId5" Type="http://schemas.openxmlformats.org/officeDocument/2006/relationships/tags" Target="../tags/tag64.xml"/><Relationship Id="rId10" Type="http://schemas.openxmlformats.org/officeDocument/2006/relationships/hyperlink" Target="https://www.researchgate.net/figure/Model-training-process-in-CFL-and-DFL_fig4_371684013" TargetMode="External"/><Relationship Id="rId4" Type="http://schemas.openxmlformats.org/officeDocument/2006/relationships/tags" Target="../tags/tag63.xml"/><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hyperlink" Target="https://www.dhdp.ca/fr/opportunites-de-financement/fonds-d'innovation-en-sant&#233;-num&#233;rique" TargetMode="External"/><Relationship Id="rId3" Type="http://schemas.openxmlformats.org/officeDocument/2006/relationships/tags" Target="../tags/tag68.xml"/><Relationship Id="rId7" Type="http://schemas.openxmlformats.org/officeDocument/2006/relationships/hyperlink" Target="https://ohdsi.github.io/CommonDataModel/faq.html" TargetMode="Externa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0.png"/><Relationship Id="rId5" Type="http://schemas.openxmlformats.org/officeDocument/2006/relationships/notesSlide" Target="../notesSlides/notesSlide17.xml"/><Relationship Id="rId4"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slideLayout" Target="../slideLayouts/slideLayout60.xml"/><Relationship Id="rId3" Type="http://schemas.openxmlformats.org/officeDocument/2006/relationships/tags" Target="../tags/tag71.xml"/><Relationship Id="rId21" Type="http://schemas.openxmlformats.org/officeDocument/2006/relationships/image" Target="../media/image33.png"/><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image" Target="../media/image62.pn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19" Type="http://schemas.openxmlformats.org/officeDocument/2006/relationships/notesSlide" Target="../notesSlides/notesSlide1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5.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s://www.dhdp.ca/fr/opportunites-de-financement/fonds-d'innovation-en-sant&#233;-num&#233;rique"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32.sv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88.xml"/><Relationship Id="rId7" Type="http://schemas.openxmlformats.org/officeDocument/2006/relationships/notesSlide" Target="../notesSlides/notesSlide19.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5.xml"/><Relationship Id="rId5" Type="http://schemas.openxmlformats.org/officeDocument/2006/relationships/tags" Target="../tags/tag90.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93.xml"/><Relationship Id="rId7" Type="http://schemas.openxmlformats.org/officeDocument/2006/relationships/notesSlide" Target="../notesSlides/notesSlide20.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1.xml"/><Relationship Id="rId5" Type="http://schemas.openxmlformats.org/officeDocument/2006/relationships/tags" Target="../tags/tag95.xml"/><Relationship Id="rId4" Type="http://schemas.openxmlformats.org/officeDocument/2006/relationships/tags" Target="../tags/tag9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96.xml"/><Relationship Id="rId4" Type="http://schemas.microsoft.com/office/2018/10/relationships/comments" Target="../comments/modernComment_116_0.xml"/></Relationships>
</file>

<file path=ppt/slides/_rels/slide2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65.png"/><Relationship Id="rId5" Type="http://schemas.openxmlformats.org/officeDocument/2006/relationships/notesSlide" Target="../notesSlides/notesSlide22.xml"/><Relationship Id="rId4"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33.png"/><Relationship Id="rId5" Type="http://schemas.openxmlformats.org/officeDocument/2006/relationships/notesSlide" Target="../notesSlides/notesSlide23.xml"/><Relationship Id="rId4"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3.png"/><Relationship Id="rId5" Type="http://schemas.openxmlformats.org/officeDocument/2006/relationships/notesSlide" Target="../notesSlides/notesSlide24.xml"/><Relationship Id="rId4"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33.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33.png"/><Relationship Id="rId5" Type="http://schemas.openxmlformats.org/officeDocument/2006/relationships/notesSlide" Target="../notesSlides/notesSlide26.xml"/><Relationship Id="rId4"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12.xml"/></Relationships>
</file>

<file path=ppt/slides/_rels/slide29.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33.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hyperlink" Target="https://forms.microsoft.com/r/ytyVR1KwZV" TargetMode="External"/><Relationship Id="rId5" Type="http://schemas.openxmlformats.org/officeDocument/2006/relationships/notesSlide" Target="../notesSlides/notesSlide28.xml"/><Relationship Id="rId4"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5" Type="http://schemas.microsoft.com/office/2018/10/relationships/comments" Target="../comments/modernComment_148_22BEB070.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8" Type="http://schemas.openxmlformats.org/officeDocument/2006/relationships/hyperlink" Target="https://www.dhdp.ca/fr/opportunites-de-financement/fonds-d'innovation-en-sant&#233;-num&#233;rique" TargetMode="External"/><Relationship Id="rId13" Type="http://schemas.openxmlformats.org/officeDocument/2006/relationships/image" Target="../media/image68.png"/><Relationship Id="rId3" Type="http://schemas.openxmlformats.org/officeDocument/2006/relationships/tags" Target="../tags/tag120.xml"/><Relationship Id="rId7" Type="http://schemas.openxmlformats.org/officeDocument/2006/relationships/hyperlink" Target="mailto:dhdp@tfri.ca" TargetMode="External"/><Relationship Id="rId12" Type="http://schemas.openxmlformats.org/officeDocument/2006/relationships/image" Target="../media/image6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30.xml"/><Relationship Id="rId11" Type="http://schemas.openxmlformats.org/officeDocument/2006/relationships/hyperlink" Target="https://bsky.app/profile/dhdp-ca.bsky.social" TargetMode="External"/><Relationship Id="rId5" Type="http://schemas.openxmlformats.org/officeDocument/2006/relationships/slideLayout" Target="../slideLayouts/slideLayout2.xml"/><Relationship Id="rId10" Type="http://schemas.openxmlformats.org/officeDocument/2006/relationships/image" Target="../media/image66.png"/><Relationship Id="rId4" Type="http://schemas.openxmlformats.org/officeDocument/2006/relationships/tags" Target="../tags/tag121.xml"/><Relationship Id="rId9" Type="http://schemas.openxmlformats.org/officeDocument/2006/relationships/hyperlink" Target="https://www.linkedin.com/company/digital-health-and-discovery-platform/posts/?feedView=all" TargetMode="External"/></Relationships>
</file>

<file path=ppt/slides/_rels/slide32.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29.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65.png"/><Relationship Id="rId5" Type="http://schemas.openxmlformats.org/officeDocument/2006/relationships/notesSlide" Target="../notesSlides/notesSlide31.xml"/><Relationship Id="rId4"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3.png"/><Relationship Id="rId5" Type="http://schemas.openxmlformats.org/officeDocument/2006/relationships/tags" Target="../tags/tag13.xml"/><Relationship Id="rId10" Type="http://schemas.openxmlformats.org/officeDocument/2006/relationships/notesSlide" Target="../notesSlides/notesSlide4.xml"/><Relationship Id="rId4" Type="http://schemas.openxmlformats.org/officeDocument/2006/relationships/tags" Target="../tags/tag12.xml"/><Relationship Id="rId9"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2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34.png"/><Relationship Id="rId5" Type="http://schemas.openxmlformats.org/officeDocument/2006/relationships/tags" Target="../tags/tag21.xml"/><Relationship Id="rId10" Type="http://schemas.openxmlformats.org/officeDocument/2006/relationships/image" Target="../media/image33.png"/><Relationship Id="rId4" Type="http://schemas.openxmlformats.org/officeDocument/2006/relationships/tags" Target="../tags/tag20.xml"/><Relationship Id="rId9"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svg"/><Relationship Id="rId26" Type="http://schemas.openxmlformats.org/officeDocument/2006/relationships/image" Target="../media/image55.jpeg"/><Relationship Id="rId3" Type="http://schemas.openxmlformats.org/officeDocument/2006/relationships/slideLayout" Target="../slideLayouts/slideLayout47.xml"/><Relationship Id="rId21" Type="http://schemas.openxmlformats.org/officeDocument/2006/relationships/image" Target="../media/image50.jpe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4.svg"/><Relationship Id="rId2" Type="http://schemas.openxmlformats.org/officeDocument/2006/relationships/tags" Target="../tags/tag25.xml"/><Relationship Id="rId16" Type="http://schemas.openxmlformats.org/officeDocument/2006/relationships/image" Target="../media/image45.png"/><Relationship Id="rId20" Type="http://schemas.openxmlformats.org/officeDocument/2006/relationships/image" Target="../media/image49.svg"/><Relationship Id="rId1" Type="http://schemas.openxmlformats.org/officeDocument/2006/relationships/tags" Target="../tags/tag24.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53.png"/><Relationship Id="rId5" Type="http://schemas.openxmlformats.org/officeDocument/2006/relationships/image" Target="../media/image33.pn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notesSlide" Target="../notesSlides/notesSlide6.xml"/><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31"/>
          <p:cNvSpPr txBox="1">
            <a:spLocks noGrp="1"/>
          </p:cNvSpPr>
          <p:nvPr>
            <p:ph type="title"/>
            <p:custDataLst>
              <p:tags r:id="rId1"/>
            </p:custDataLst>
          </p:nvPr>
        </p:nvSpPr>
        <p:spPr>
          <a:xfrm>
            <a:off x="550050" y="2654768"/>
            <a:ext cx="8229600" cy="8574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A3B48"/>
              </a:buClr>
              <a:buSzPct val="99604"/>
              <a:buFont typeface="Arial"/>
              <a:buNone/>
            </a:pPr>
            <a:r>
              <a:rPr lang="fr-CA" dirty="0">
                <a:solidFill>
                  <a:srgbClr val="00879D"/>
                </a:solidFill>
                <a:latin typeface="Montserrat"/>
                <a:ea typeface="Montserrat"/>
                <a:cs typeface="Montserrat"/>
                <a:sym typeface="Montserrat"/>
              </a:rPr>
              <a:t>Digital – Hôpital – Découverte – Plateforme </a:t>
            </a:r>
          </a:p>
          <a:p>
            <a:pPr>
              <a:buSzPct val="99604"/>
            </a:pPr>
            <a:r>
              <a:rPr lang="fr-CA" dirty="0">
                <a:solidFill>
                  <a:srgbClr val="00879D"/>
                </a:solidFill>
                <a:latin typeface="Montserrat"/>
                <a:ea typeface="Montserrat"/>
                <a:cs typeface="Montserrat"/>
                <a:sym typeface="Montserrat"/>
              </a:rPr>
              <a:t>(DHDP)</a:t>
            </a:r>
            <a:br>
              <a:rPr lang="fr-CA" dirty="0">
                <a:solidFill>
                  <a:srgbClr val="00879D"/>
                </a:solidFill>
                <a:latin typeface="Montserrat"/>
                <a:ea typeface="Montserrat"/>
                <a:cs typeface="Montserrat"/>
                <a:sym typeface="Montserrat"/>
              </a:rPr>
            </a:br>
            <a:r>
              <a:rPr lang="fr-CA" dirty="0">
                <a:solidFill>
                  <a:srgbClr val="00879D"/>
                </a:solidFill>
                <a:latin typeface="Montserrat"/>
                <a:ea typeface="Montserrat"/>
                <a:cs typeface="Montserrat"/>
                <a:sym typeface="Montserrat"/>
              </a:rPr>
              <a:t>Fonds d’innovation en santé numérique</a:t>
            </a:r>
          </a:p>
          <a:p>
            <a:pPr>
              <a:buSzPct val="116666"/>
            </a:pPr>
            <a:r>
              <a:rPr lang="fr-CA" sz="2400" b="0" dirty="0">
                <a:solidFill>
                  <a:srgbClr val="00434F"/>
                </a:solidFill>
              </a:rPr>
              <a:t>Le 2 mai 2025</a:t>
            </a:r>
          </a:p>
        </p:txBody>
      </p:sp>
      <p:pic>
        <p:nvPicPr>
          <p:cNvPr id="546" name="Google Shape;546;p131" title="TFRI_RGB_Horizontal_TerryBlue_BIL.png"/>
          <p:cNvPicPr preferRelativeResize="0"/>
          <p:nvPr>
            <p:custDataLst>
              <p:tags r:id="rId2"/>
            </p:custDataLst>
          </p:nvPr>
        </p:nvPicPr>
        <p:blipFill>
          <a:blip r:embed="rId5">
            <a:alphaModFix/>
          </a:blip>
          <a:stretch>
            <a:fillRect/>
          </a:stretch>
        </p:blipFill>
        <p:spPr>
          <a:xfrm>
            <a:off x="6475425" y="-247100"/>
            <a:ext cx="2349969" cy="23499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600" name="Google Shape;600;p137"/>
          <p:cNvPicPr preferRelativeResize="0"/>
          <p:nvPr>
            <p:custDataLst>
              <p:tags r:id="rId1"/>
            </p:custDataLst>
          </p:nvPr>
        </p:nvPicPr>
        <p:blipFill>
          <a:blip r:embed="rId7">
            <a:alphaModFix/>
          </a:blip>
          <a:srcRect r="4666"/>
          <a:stretch/>
        </p:blipFill>
        <p:spPr>
          <a:xfrm>
            <a:off x="1498227" y="127703"/>
            <a:ext cx="5390253" cy="4359032"/>
          </a:xfrm>
          <a:prstGeom prst="rect">
            <a:avLst/>
          </a:prstGeom>
          <a:noFill/>
          <a:ln>
            <a:noFill/>
          </a:ln>
        </p:spPr>
      </p:pic>
      <p:sp>
        <p:nvSpPr>
          <p:cNvPr id="599" name="Google Shape;599;p137"/>
          <p:cNvSpPr txBox="1"/>
          <p:nvPr>
            <p:custDataLst>
              <p:tags r:id="rId2"/>
            </p:custDataLst>
          </p:nvPr>
        </p:nvSpPr>
        <p:spPr>
          <a:xfrm>
            <a:off x="1815920" y="4486735"/>
            <a:ext cx="507256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a:solidFill>
                  <a:srgbClr val="0B3B49"/>
                </a:solidFill>
                <a:highlight>
                  <a:srgbClr val="FFFFFF"/>
                </a:highlight>
                <a:latin typeface="Montserrat"/>
                <a:sym typeface="Roboto"/>
              </a:rPr>
              <a:t>Source de l’image : </a:t>
            </a:r>
            <a:r>
              <a:rPr lang="fr-CA" sz="1200">
                <a:solidFill>
                  <a:srgbClr val="0B3B49"/>
                </a:solidFill>
                <a:highlight>
                  <a:srgbClr val="FFFFFF"/>
                </a:highlight>
                <a:latin typeface="Montserrat"/>
                <a:sym typeface="Roboto"/>
                <a:hlinkClick r:id="rId8">
                  <a:extLst>
                    <a:ext uri="{A12FA001-AC4F-418D-AE19-62706E023703}">
                      <ahyp:hlinkClr xmlns:ahyp="http://schemas.microsoft.com/office/drawing/2018/hyperlinkcolor" val="tx"/>
                    </a:ext>
                  </a:extLst>
                </a:hlinkClick>
              </a:rPr>
              <a:t>reprocell.com/blog/5-benefits-of-pm</a:t>
            </a:r>
          </a:p>
        </p:txBody>
      </p:sp>
      <p:sp>
        <p:nvSpPr>
          <p:cNvPr id="3" name="TextBox 2">
            <a:extLst>
              <a:ext uri="{FF2B5EF4-FFF2-40B4-BE49-F238E27FC236}">
                <a16:creationId xmlns:a16="http://schemas.microsoft.com/office/drawing/2014/main" id="{27A7E5E2-7C8B-CB2E-ADC8-D4FCF90E7326}"/>
              </a:ext>
            </a:extLst>
          </p:cNvPr>
          <p:cNvSpPr txBox="1"/>
          <p:nvPr>
            <p:custDataLst>
              <p:tags r:id="rId3"/>
            </p:custDataLst>
          </p:nvPr>
        </p:nvSpPr>
        <p:spPr>
          <a:xfrm>
            <a:off x="156419" y="2402892"/>
            <a:ext cx="1538269" cy="1384995"/>
          </a:xfrm>
          <a:prstGeom prst="rect">
            <a:avLst/>
          </a:prstGeom>
          <a:noFill/>
        </p:spPr>
        <p:txBody>
          <a:bodyPr wrap="square" rtlCol="0">
            <a:spAutoFit/>
          </a:bodyPr>
          <a:lstStyle/>
          <a:p>
            <a:r>
              <a:rPr lang="fr-CA" dirty="0">
                <a:solidFill>
                  <a:srgbClr val="0B3B49"/>
                </a:solidFill>
                <a:highlight>
                  <a:srgbClr val="FFFFFF"/>
                </a:highlight>
                <a:latin typeface="Montserrat"/>
              </a:rPr>
              <a:t>Une approche </a:t>
            </a:r>
            <a:r>
              <a:rPr lang="fr-CA" b="1" dirty="0">
                <a:solidFill>
                  <a:srgbClr val="0B3B49"/>
                </a:solidFill>
                <a:highlight>
                  <a:srgbClr val="FFFFFF"/>
                </a:highlight>
                <a:latin typeface="Montserrat"/>
              </a:rPr>
              <a:t>universelle</a:t>
            </a:r>
            <a:r>
              <a:rPr lang="fr-CA" dirty="0">
                <a:solidFill>
                  <a:srgbClr val="0B3B49"/>
                </a:solidFill>
                <a:highlight>
                  <a:srgbClr val="FFFFFF"/>
                </a:highlight>
                <a:latin typeface="Montserrat"/>
              </a:rPr>
              <a:t> ne conviendra jamais à tous les patients.</a:t>
            </a:r>
          </a:p>
          <a:p>
            <a:endParaRPr lang="en-US" b="1" dirty="0">
              <a:solidFill>
                <a:srgbClr val="0B3B49"/>
              </a:solidFill>
              <a:latin typeface="Montserrat Medium" panose="00000600000000000000" pitchFamily="2" charset="0"/>
            </a:endParaRPr>
          </a:p>
        </p:txBody>
      </p:sp>
      <p:sp>
        <p:nvSpPr>
          <p:cNvPr id="4" name="TextBox 3">
            <a:extLst>
              <a:ext uri="{FF2B5EF4-FFF2-40B4-BE49-F238E27FC236}">
                <a16:creationId xmlns:a16="http://schemas.microsoft.com/office/drawing/2014/main" id="{D56F5842-0427-431C-C2D3-EF54A486DB3C}"/>
              </a:ext>
            </a:extLst>
          </p:cNvPr>
          <p:cNvSpPr txBox="1"/>
          <p:nvPr>
            <p:custDataLst>
              <p:tags r:id="rId4"/>
            </p:custDataLst>
          </p:nvPr>
        </p:nvSpPr>
        <p:spPr>
          <a:xfrm>
            <a:off x="7035472" y="1574249"/>
            <a:ext cx="1952109" cy="2462213"/>
          </a:xfrm>
          <a:prstGeom prst="rect">
            <a:avLst/>
          </a:prstGeom>
          <a:noFill/>
        </p:spPr>
        <p:txBody>
          <a:bodyPr wrap="square" rtlCol="0">
            <a:spAutoFit/>
          </a:bodyPr>
          <a:lstStyle/>
          <a:p>
            <a:r>
              <a:rPr lang="fr-CA" dirty="0">
                <a:solidFill>
                  <a:srgbClr val="0B3B49"/>
                </a:solidFill>
                <a:highlight>
                  <a:srgbClr val="FFFFFF"/>
                </a:highlight>
                <a:latin typeface="Montserrat"/>
              </a:rPr>
              <a:t>La médecine de précision peut changer la vie de nombreuses personnes, surtout celles qui sont à </a:t>
            </a:r>
            <a:r>
              <a:rPr lang="fr-CA" b="1" dirty="0">
                <a:solidFill>
                  <a:srgbClr val="0B3B49"/>
                </a:solidFill>
                <a:highlight>
                  <a:srgbClr val="FFFFFF"/>
                </a:highlight>
                <a:latin typeface="Montserrat"/>
              </a:rPr>
              <a:t>risque élevé</a:t>
            </a:r>
            <a:r>
              <a:rPr lang="fr-CA" dirty="0">
                <a:solidFill>
                  <a:srgbClr val="0B3B49"/>
                </a:solidFill>
                <a:highlight>
                  <a:srgbClr val="FFFFFF"/>
                </a:highlight>
                <a:latin typeface="Montserrat"/>
              </a:rPr>
              <a:t> ou qui sont atteintes d’une </a:t>
            </a:r>
            <a:r>
              <a:rPr lang="fr-CA" b="1" dirty="0">
                <a:solidFill>
                  <a:srgbClr val="0B3B49"/>
                </a:solidFill>
                <a:highlight>
                  <a:srgbClr val="FFFFFF"/>
                </a:highlight>
                <a:latin typeface="Montserrat"/>
              </a:rPr>
              <a:t>maladie grave</a:t>
            </a:r>
            <a:r>
              <a:rPr lang="fr-CA" dirty="0">
                <a:solidFill>
                  <a:srgbClr val="0B3B49"/>
                </a:solidFill>
                <a:highlight>
                  <a:srgbClr val="FFFFFF"/>
                </a:highlight>
                <a:latin typeface="Montserrat"/>
              </a:rPr>
              <a:t> comme le cancer.</a:t>
            </a:r>
          </a:p>
          <a:p>
            <a:endParaRPr lang="en-US" b="1" dirty="0">
              <a:solidFill>
                <a:srgbClr val="0B3B49"/>
              </a:solidFill>
              <a:latin typeface="Montserrat Medium" panose="00000600000000000000" pitchFamily="2" charset="0"/>
            </a:endParaRPr>
          </a:p>
          <a:p>
            <a:r>
              <a:rPr lang="fr-CA" b="1" dirty="0">
                <a:solidFill>
                  <a:srgbClr val="0B3B49"/>
                </a:solidFill>
                <a:latin typeface="Montserrat Medium" panose="00000600000000000000" pitchFamily="2" charset="0"/>
              </a:rPr>
              <a:t>  </a:t>
            </a:r>
          </a:p>
          <a:p>
            <a:endParaRPr lang="en-CA" dirty="0"/>
          </a:p>
        </p:txBody>
      </p:sp>
      <p:graphicFrame>
        <p:nvGraphicFramePr>
          <p:cNvPr id="6" name="Table 5">
            <a:extLst>
              <a:ext uri="{FF2B5EF4-FFF2-40B4-BE49-F238E27FC236}">
                <a16:creationId xmlns:a16="http://schemas.microsoft.com/office/drawing/2014/main" id="{29787FDD-E786-3E49-5035-A016F6C1C50D}"/>
              </a:ext>
            </a:extLst>
          </p:cNvPr>
          <p:cNvGraphicFramePr>
            <a:graphicFrameLocks noGrp="1"/>
          </p:cNvGraphicFramePr>
          <p:nvPr>
            <p:extLst>
              <p:ext uri="{D42A27DB-BD31-4B8C-83A1-F6EECF244321}">
                <p14:modId xmlns:p14="http://schemas.microsoft.com/office/powerpoint/2010/main" val="2482728549"/>
              </p:ext>
            </p:extLst>
          </p:nvPr>
        </p:nvGraphicFramePr>
        <p:xfrm>
          <a:off x="2168237" y="357377"/>
          <a:ext cx="1759528" cy="466967"/>
        </p:xfrm>
        <a:graphic>
          <a:graphicData uri="http://schemas.openxmlformats.org/drawingml/2006/table">
            <a:tbl>
              <a:tblPr firstRow="1" firstCol="1" bandRow="1">
                <a:tableStyleId>{262E010C-B011-46DF-AD05-B8B1914F3780}</a:tableStyleId>
              </a:tblPr>
              <a:tblGrid>
                <a:gridCol w="1759528">
                  <a:extLst>
                    <a:ext uri="{9D8B030D-6E8A-4147-A177-3AD203B41FA5}">
                      <a16:colId xmlns:a16="http://schemas.microsoft.com/office/drawing/2014/main" val="104576445"/>
                    </a:ext>
                  </a:extLst>
                </a:gridCol>
              </a:tblGrid>
              <a:tr h="466967">
                <a:tc>
                  <a:txBody>
                    <a:bodyPr/>
                    <a:lstStyle/>
                    <a:p>
                      <a:pPr algn="ctr">
                        <a:lnSpc>
                          <a:spcPct val="116000"/>
                        </a:lnSpc>
                        <a:spcAft>
                          <a:spcPts val="800"/>
                        </a:spcAft>
                        <a:buNone/>
                      </a:pPr>
                      <a:r>
                        <a:rPr lang="fr-CA" sz="1200" b="1" dirty="0">
                          <a:effectLst/>
                          <a:latin typeface="Montserrat" panose="00000500000000000000" pitchFamily="2" charset="0"/>
                        </a:rPr>
                        <a:t>Sans médecine de précision</a:t>
                      </a:r>
                      <a:endParaRPr lang="en-CA" sz="1200" b="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graphicFrame>
        <p:nvGraphicFramePr>
          <p:cNvPr id="7" name="Table 6">
            <a:extLst>
              <a:ext uri="{FF2B5EF4-FFF2-40B4-BE49-F238E27FC236}">
                <a16:creationId xmlns:a16="http://schemas.microsoft.com/office/drawing/2014/main" id="{94D531EF-901F-CF57-DE8F-2AD6C37C9476}"/>
              </a:ext>
            </a:extLst>
          </p:cNvPr>
          <p:cNvGraphicFramePr>
            <a:graphicFrameLocks noGrp="1"/>
          </p:cNvGraphicFramePr>
          <p:nvPr>
            <p:extLst>
              <p:ext uri="{D42A27DB-BD31-4B8C-83A1-F6EECF244321}">
                <p14:modId xmlns:p14="http://schemas.microsoft.com/office/powerpoint/2010/main" val="60232890"/>
              </p:ext>
            </p:extLst>
          </p:nvPr>
        </p:nvGraphicFramePr>
        <p:xfrm>
          <a:off x="4632412" y="357376"/>
          <a:ext cx="1809951" cy="515460"/>
        </p:xfrm>
        <a:graphic>
          <a:graphicData uri="http://schemas.openxmlformats.org/drawingml/2006/table">
            <a:tbl>
              <a:tblPr firstRow="1" firstCol="1" bandRow="1">
                <a:tableStyleId>{262E010C-B011-46DF-AD05-B8B1914F3780}</a:tableStyleId>
              </a:tblPr>
              <a:tblGrid>
                <a:gridCol w="1809951">
                  <a:extLst>
                    <a:ext uri="{9D8B030D-6E8A-4147-A177-3AD203B41FA5}">
                      <a16:colId xmlns:a16="http://schemas.microsoft.com/office/drawing/2014/main" val="104576445"/>
                    </a:ext>
                  </a:extLst>
                </a:gridCol>
              </a:tblGrid>
              <a:tr h="515460">
                <a:tc>
                  <a:txBody>
                    <a:bodyPr/>
                    <a:lstStyle/>
                    <a:p>
                      <a:pPr algn="ctr">
                        <a:lnSpc>
                          <a:spcPct val="116000"/>
                        </a:lnSpc>
                        <a:spcAft>
                          <a:spcPts val="800"/>
                        </a:spcAft>
                        <a:buNone/>
                      </a:pPr>
                      <a:r>
                        <a:rPr lang="fr-CA" sz="1200" b="1" dirty="0">
                          <a:effectLst/>
                          <a:latin typeface="Montserrat" panose="00000500000000000000" pitchFamily="2" charset="0"/>
                        </a:rPr>
                        <a:t>Avec médecine de précision</a:t>
                      </a:r>
                      <a:endParaRPr lang="en-CA" sz="1200" b="1"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sp>
        <p:nvSpPr>
          <p:cNvPr id="11" name="Oval 10">
            <a:extLst>
              <a:ext uri="{FF2B5EF4-FFF2-40B4-BE49-F238E27FC236}">
                <a16:creationId xmlns:a16="http://schemas.microsoft.com/office/drawing/2014/main" id="{6C05A336-91C9-F271-4D62-41C2A03F54BE}"/>
              </a:ext>
            </a:extLst>
          </p:cNvPr>
          <p:cNvSpPr/>
          <p:nvPr/>
        </p:nvSpPr>
        <p:spPr>
          <a:xfrm>
            <a:off x="3309717" y="1156854"/>
            <a:ext cx="983673" cy="99752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0" name="Table 9">
            <a:extLst>
              <a:ext uri="{FF2B5EF4-FFF2-40B4-BE49-F238E27FC236}">
                <a16:creationId xmlns:a16="http://schemas.microsoft.com/office/drawing/2014/main" id="{E6C2EB13-2D88-4E97-67AC-547622315DEC}"/>
              </a:ext>
            </a:extLst>
          </p:cNvPr>
          <p:cNvGraphicFramePr>
            <a:graphicFrameLocks noGrp="1"/>
          </p:cNvGraphicFramePr>
          <p:nvPr>
            <p:extLst>
              <p:ext uri="{D42A27DB-BD31-4B8C-83A1-F6EECF244321}">
                <p14:modId xmlns:p14="http://schemas.microsoft.com/office/powerpoint/2010/main" val="3032448563"/>
              </p:ext>
            </p:extLst>
          </p:nvPr>
        </p:nvGraphicFramePr>
        <p:xfrm>
          <a:off x="3303606" y="1228520"/>
          <a:ext cx="1010566" cy="762000"/>
        </p:xfrm>
        <a:graphic>
          <a:graphicData uri="http://schemas.openxmlformats.org/drawingml/2006/table">
            <a:tbl>
              <a:tblPr firstRow="1" firstCol="1" bandRow="1">
                <a:tableStyleId>{262E010C-B011-46DF-AD05-B8B1914F3780}</a:tableStyleId>
              </a:tblPr>
              <a:tblGrid>
                <a:gridCol w="1010566">
                  <a:extLst>
                    <a:ext uri="{9D8B030D-6E8A-4147-A177-3AD203B41FA5}">
                      <a16:colId xmlns:a16="http://schemas.microsoft.com/office/drawing/2014/main" val="104576445"/>
                    </a:ext>
                  </a:extLst>
                </a:gridCol>
              </a:tblGrid>
              <a:tr h="762000">
                <a:tc>
                  <a:txBody>
                    <a:bodyPr/>
                    <a:lstStyle/>
                    <a:p>
                      <a:pPr algn="ctr">
                        <a:lnSpc>
                          <a:spcPct val="116000"/>
                        </a:lnSpc>
                        <a:spcAft>
                          <a:spcPts val="800"/>
                        </a:spcAft>
                        <a:buNone/>
                      </a:pPr>
                      <a:r>
                        <a:rPr lang="fr-CA" sz="900" b="1" dirty="0">
                          <a:solidFill>
                            <a:schemeClr val="bg1"/>
                          </a:solidFill>
                          <a:effectLst/>
                          <a:latin typeface="Montserrat" panose="00000500000000000000" pitchFamily="2" charset="0"/>
                          <a:ea typeface="Montserrat" panose="00000500000000000000" pitchFamily="2" charset="0"/>
                          <a:cs typeface="Montserrat" panose="00000500000000000000" pitchFamily="2" charset="0"/>
                        </a:rPr>
                        <a:t>Certains en bénéficient, d’autres non</a:t>
                      </a:r>
                      <a:endParaRPr lang="en-CA"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577303066"/>
                  </a:ext>
                </a:extLst>
              </a:tr>
            </a:tbl>
          </a:graphicData>
        </a:graphic>
      </p:graphicFrame>
      <p:sp>
        <p:nvSpPr>
          <p:cNvPr id="12" name="Oval 11">
            <a:extLst>
              <a:ext uri="{FF2B5EF4-FFF2-40B4-BE49-F238E27FC236}">
                <a16:creationId xmlns:a16="http://schemas.microsoft.com/office/drawing/2014/main" id="{39C1C03B-4BCE-FDCA-91BE-13435BC02C73}"/>
              </a:ext>
            </a:extLst>
          </p:cNvPr>
          <p:cNvSpPr/>
          <p:nvPr/>
        </p:nvSpPr>
        <p:spPr>
          <a:xfrm>
            <a:off x="5824317" y="1156854"/>
            <a:ext cx="983673" cy="99752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3" name="Table 12">
            <a:extLst>
              <a:ext uri="{FF2B5EF4-FFF2-40B4-BE49-F238E27FC236}">
                <a16:creationId xmlns:a16="http://schemas.microsoft.com/office/drawing/2014/main" id="{BBBD2408-6F89-016B-235B-357E68E37F9E}"/>
              </a:ext>
            </a:extLst>
          </p:cNvPr>
          <p:cNvGraphicFramePr>
            <a:graphicFrameLocks noGrp="1"/>
          </p:cNvGraphicFramePr>
          <p:nvPr>
            <p:extLst>
              <p:ext uri="{D42A27DB-BD31-4B8C-83A1-F6EECF244321}">
                <p14:modId xmlns:p14="http://schemas.microsoft.com/office/powerpoint/2010/main" val="2751171953"/>
              </p:ext>
            </p:extLst>
          </p:nvPr>
        </p:nvGraphicFramePr>
        <p:xfrm>
          <a:off x="5818206" y="1228520"/>
          <a:ext cx="1010566" cy="762000"/>
        </p:xfrm>
        <a:graphic>
          <a:graphicData uri="http://schemas.openxmlformats.org/drawingml/2006/table">
            <a:tbl>
              <a:tblPr firstRow="1" firstCol="1" bandRow="1">
                <a:tableStyleId>{262E010C-B011-46DF-AD05-B8B1914F3780}</a:tableStyleId>
              </a:tblPr>
              <a:tblGrid>
                <a:gridCol w="1010566">
                  <a:extLst>
                    <a:ext uri="{9D8B030D-6E8A-4147-A177-3AD203B41FA5}">
                      <a16:colId xmlns:a16="http://schemas.microsoft.com/office/drawing/2014/main" val="104576445"/>
                    </a:ext>
                  </a:extLst>
                </a:gridCol>
              </a:tblGrid>
              <a:tr h="762000">
                <a:tc>
                  <a:txBody>
                    <a:bodyPr/>
                    <a:lstStyle/>
                    <a:p>
                      <a:pPr algn="ctr">
                        <a:lnSpc>
                          <a:spcPct val="116000"/>
                        </a:lnSpc>
                        <a:spcAft>
                          <a:spcPts val="800"/>
                        </a:spcAft>
                        <a:buNone/>
                      </a:pPr>
                      <a:r>
                        <a:rPr lang="fr-CA" sz="900" b="1" dirty="0">
                          <a:solidFill>
                            <a:schemeClr val="bg1"/>
                          </a:solidFill>
                          <a:effectLst/>
                          <a:latin typeface="Montserrat" panose="00000500000000000000" pitchFamily="2" charset="0"/>
                          <a:ea typeface="Montserrat" panose="00000500000000000000" pitchFamily="2" charset="0"/>
                          <a:cs typeface="Montserrat" panose="00000500000000000000" pitchFamily="2" charset="0"/>
                        </a:rPr>
                        <a:t>Chaque patient en bénéficie</a:t>
                      </a:r>
                      <a:endParaRPr lang="en-CA" sz="900" b="1"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577303066"/>
                  </a:ext>
                </a:extLst>
              </a:tr>
            </a:tbl>
          </a:graphicData>
        </a:graphic>
      </p:graphicFrame>
      <p:graphicFrame>
        <p:nvGraphicFramePr>
          <p:cNvPr id="15" name="Table 14">
            <a:extLst>
              <a:ext uri="{FF2B5EF4-FFF2-40B4-BE49-F238E27FC236}">
                <a16:creationId xmlns:a16="http://schemas.microsoft.com/office/drawing/2014/main" id="{9E3C0B82-4965-A9AF-EF3D-439E0499233D}"/>
              </a:ext>
            </a:extLst>
          </p:cNvPr>
          <p:cNvGraphicFramePr>
            <a:graphicFrameLocks noGrp="1"/>
          </p:cNvGraphicFramePr>
          <p:nvPr>
            <p:extLst>
              <p:ext uri="{D42A27DB-BD31-4B8C-83A1-F6EECF244321}">
                <p14:modId xmlns:p14="http://schemas.microsoft.com/office/powerpoint/2010/main" val="1229070486"/>
              </p:ext>
            </p:extLst>
          </p:nvPr>
        </p:nvGraphicFramePr>
        <p:xfrm>
          <a:off x="1498227" y="2136335"/>
          <a:ext cx="1364671" cy="163957"/>
        </p:xfrm>
        <a:graphic>
          <a:graphicData uri="http://schemas.openxmlformats.org/drawingml/2006/table">
            <a:tbl>
              <a:tblPr firstRow="1" firstCol="1" bandRow="1">
                <a:tableStyleId>{262E010C-B011-46DF-AD05-B8B1914F3780}</a:tableStyleId>
              </a:tblPr>
              <a:tblGrid>
                <a:gridCol w="1364671">
                  <a:extLst>
                    <a:ext uri="{9D8B030D-6E8A-4147-A177-3AD203B41FA5}">
                      <a16:colId xmlns:a16="http://schemas.microsoft.com/office/drawing/2014/main" val="104576445"/>
                    </a:ext>
                  </a:extLst>
                </a:gridCol>
              </a:tblGrid>
              <a:tr h="152740">
                <a:tc>
                  <a:txBody>
                    <a:bodyPr/>
                    <a:lstStyle/>
                    <a:p>
                      <a:pPr algn="r">
                        <a:lnSpc>
                          <a:spcPct val="116000"/>
                        </a:lnSpc>
                        <a:spcAft>
                          <a:spcPts val="800"/>
                        </a:spcAft>
                        <a:buNone/>
                      </a:pPr>
                      <a:r>
                        <a:rPr lang="fr-CA" sz="1000" b="1" dirty="0">
                          <a:solidFill>
                            <a:schemeClr val="accent5">
                              <a:lumMod val="75000"/>
                            </a:schemeClr>
                          </a:solidFill>
                          <a:effectLst/>
                          <a:latin typeface="Montserrat" panose="00000500000000000000" pitchFamily="2" charset="0"/>
                        </a:rPr>
                        <a:t>Même traitement</a:t>
                      </a:r>
                      <a:endParaRPr lang="en-CA" sz="1000" b="1" dirty="0">
                        <a:solidFill>
                          <a:schemeClr val="accent5">
                            <a:lumMod val="7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graphicFrame>
        <p:nvGraphicFramePr>
          <p:cNvPr id="18" name="Table 17">
            <a:extLst>
              <a:ext uri="{FF2B5EF4-FFF2-40B4-BE49-F238E27FC236}">
                <a16:creationId xmlns:a16="http://schemas.microsoft.com/office/drawing/2014/main" id="{7D344546-4C5F-FAA0-4D0D-8963A7A8D87F}"/>
              </a:ext>
            </a:extLst>
          </p:cNvPr>
          <p:cNvGraphicFramePr>
            <a:graphicFrameLocks noGrp="1"/>
          </p:cNvGraphicFramePr>
          <p:nvPr>
            <p:extLst>
              <p:ext uri="{D42A27DB-BD31-4B8C-83A1-F6EECF244321}">
                <p14:modId xmlns:p14="http://schemas.microsoft.com/office/powerpoint/2010/main" val="32386936"/>
              </p:ext>
            </p:extLst>
          </p:nvPr>
        </p:nvGraphicFramePr>
        <p:xfrm>
          <a:off x="4067839" y="2166821"/>
          <a:ext cx="1364671" cy="172212"/>
        </p:xfrm>
        <a:graphic>
          <a:graphicData uri="http://schemas.openxmlformats.org/drawingml/2006/table">
            <a:tbl>
              <a:tblPr firstRow="1" firstCol="1" bandRow="1">
                <a:tableStyleId>{262E010C-B011-46DF-AD05-B8B1914F3780}</a:tableStyleId>
              </a:tblPr>
              <a:tblGrid>
                <a:gridCol w="1364671">
                  <a:extLst>
                    <a:ext uri="{9D8B030D-6E8A-4147-A177-3AD203B41FA5}">
                      <a16:colId xmlns:a16="http://schemas.microsoft.com/office/drawing/2014/main" val="104576445"/>
                    </a:ext>
                  </a:extLst>
                </a:gridCol>
              </a:tblGrid>
              <a:tr h="152740">
                <a:tc>
                  <a:txBody>
                    <a:bodyPr/>
                    <a:lstStyle/>
                    <a:p>
                      <a:pPr algn="r">
                        <a:lnSpc>
                          <a:spcPct val="116000"/>
                        </a:lnSpc>
                        <a:spcAft>
                          <a:spcPts val="800"/>
                        </a:spcAft>
                        <a:buNone/>
                      </a:pPr>
                      <a:r>
                        <a:rPr lang="fr-CA" sz="1050" b="1" dirty="0">
                          <a:solidFill>
                            <a:schemeClr val="accent3">
                              <a:lumMod val="75000"/>
                            </a:schemeClr>
                          </a:solidFill>
                          <a:effectLst/>
                          <a:latin typeface="Montserrat" panose="00000500000000000000" pitchFamily="2" charset="0"/>
                        </a:rPr>
                        <a:t>Tests ADN</a:t>
                      </a:r>
                      <a:endParaRPr lang="en-CA" sz="1050" b="1" dirty="0">
                        <a:solidFill>
                          <a:schemeClr val="accent3">
                            <a:lumMod val="7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graphicFrame>
        <p:nvGraphicFramePr>
          <p:cNvPr id="19" name="Table 18">
            <a:extLst>
              <a:ext uri="{FF2B5EF4-FFF2-40B4-BE49-F238E27FC236}">
                <a16:creationId xmlns:a16="http://schemas.microsoft.com/office/drawing/2014/main" id="{1A3444A5-AA60-E2DE-B7EE-9C2EE2C3995F}"/>
              </a:ext>
            </a:extLst>
          </p:cNvPr>
          <p:cNvGraphicFramePr>
            <a:graphicFrameLocks noGrp="1"/>
          </p:cNvGraphicFramePr>
          <p:nvPr>
            <p:extLst>
              <p:ext uri="{D42A27DB-BD31-4B8C-83A1-F6EECF244321}">
                <p14:modId xmlns:p14="http://schemas.microsoft.com/office/powerpoint/2010/main" val="2409504241"/>
              </p:ext>
            </p:extLst>
          </p:nvPr>
        </p:nvGraphicFramePr>
        <p:xfrm>
          <a:off x="4193353" y="2753596"/>
          <a:ext cx="2249010" cy="172212"/>
        </p:xfrm>
        <a:graphic>
          <a:graphicData uri="http://schemas.openxmlformats.org/drawingml/2006/table">
            <a:tbl>
              <a:tblPr firstRow="1" firstCol="1" bandRow="1">
                <a:tableStyleId>{262E010C-B011-46DF-AD05-B8B1914F3780}</a:tableStyleId>
              </a:tblPr>
              <a:tblGrid>
                <a:gridCol w="2249010">
                  <a:extLst>
                    <a:ext uri="{9D8B030D-6E8A-4147-A177-3AD203B41FA5}">
                      <a16:colId xmlns:a16="http://schemas.microsoft.com/office/drawing/2014/main" val="104576445"/>
                    </a:ext>
                  </a:extLst>
                </a:gridCol>
              </a:tblGrid>
              <a:tr h="152740">
                <a:tc>
                  <a:txBody>
                    <a:bodyPr/>
                    <a:lstStyle/>
                    <a:p>
                      <a:pPr algn="r">
                        <a:lnSpc>
                          <a:spcPct val="116000"/>
                        </a:lnSpc>
                        <a:spcAft>
                          <a:spcPts val="800"/>
                        </a:spcAft>
                        <a:buNone/>
                      </a:pPr>
                      <a:r>
                        <a:rPr lang="fr-CA" sz="1050" b="1" dirty="0">
                          <a:solidFill>
                            <a:schemeClr val="accent3">
                              <a:lumMod val="75000"/>
                            </a:schemeClr>
                          </a:solidFill>
                          <a:effectLst/>
                          <a:latin typeface="Montserrat" panose="00000500000000000000" pitchFamily="2" charset="0"/>
                        </a:rPr>
                        <a:t>Traitement personnalisé</a:t>
                      </a:r>
                      <a:endParaRPr lang="en-CA" sz="1050" b="1" dirty="0">
                        <a:solidFill>
                          <a:schemeClr val="accent3">
                            <a:lumMod val="7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graphicFrame>
        <p:nvGraphicFramePr>
          <p:cNvPr id="20" name="Table 19">
            <a:extLst>
              <a:ext uri="{FF2B5EF4-FFF2-40B4-BE49-F238E27FC236}">
                <a16:creationId xmlns:a16="http://schemas.microsoft.com/office/drawing/2014/main" id="{A6D7B912-6730-5897-0476-91544A1546B2}"/>
              </a:ext>
            </a:extLst>
          </p:cNvPr>
          <p:cNvGraphicFramePr>
            <a:graphicFrameLocks noGrp="1"/>
          </p:cNvGraphicFramePr>
          <p:nvPr>
            <p:extLst>
              <p:ext uri="{D42A27DB-BD31-4B8C-83A1-F6EECF244321}">
                <p14:modId xmlns:p14="http://schemas.microsoft.com/office/powerpoint/2010/main" val="4201979478"/>
              </p:ext>
            </p:extLst>
          </p:nvPr>
        </p:nvGraphicFramePr>
        <p:xfrm>
          <a:off x="3350802" y="2805590"/>
          <a:ext cx="940781" cy="340741"/>
        </p:xfrm>
        <a:graphic>
          <a:graphicData uri="http://schemas.openxmlformats.org/drawingml/2006/table">
            <a:tbl>
              <a:tblPr firstRow="1" firstCol="1" bandRow="1">
                <a:tableStyleId>{262E010C-B011-46DF-AD05-B8B1914F3780}</a:tableStyleId>
              </a:tblPr>
              <a:tblGrid>
                <a:gridCol w="940781">
                  <a:extLst>
                    <a:ext uri="{9D8B030D-6E8A-4147-A177-3AD203B41FA5}">
                      <a16:colId xmlns:a16="http://schemas.microsoft.com/office/drawing/2014/main" val="104576445"/>
                    </a:ext>
                  </a:extLst>
                </a:gridCol>
              </a:tblGrid>
              <a:tr h="340741">
                <a:tc>
                  <a:txBody>
                    <a:bodyPr/>
                    <a:lstStyle/>
                    <a:p>
                      <a:pPr algn="ctr">
                        <a:lnSpc>
                          <a:spcPct val="116000"/>
                        </a:lnSpc>
                        <a:spcAft>
                          <a:spcPts val="800"/>
                        </a:spcAft>
                        <a:buNone/>
                      </a:pPr>
                      <a:r>
                        <a:rPr lang="fr-CA" sz="1000" b="1" dirty="0">
                          <a:solidFill>
                            <a:schemeClr val="accent5">
                              <a:lumMod val="75000"/>
                            </a:schemeClr>
                          </a:solidFill>
                          <a:effectLst/>
                          <a:latin typeface="Montserrat" panose="00000500000000000000" pitchFamily="2" charset="0"/>
                        </a:rPr>
                        <a:t>Effets indésirables</a:t>
                      </a:r>
                      <a:endParaRPr lang="en-CA" sz="1000" b="1" dirty="0">
                        <a:solidFill>
                          <a:schemeClr val="accent5">
                            <a:lumMod val="7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graphicFrame>
        <p:nvGraphicFramePr>
          <p:cNvPr id="21" name="Table 20">
            <a:extLst>
              <a:ext uri="{FF2B5EF4-FFF2-40B4-BE49-F238E27FC236}">
                <a16:creationId xmlns:a16="http://schemas.microsoft.com/office/drawing/2014/main" id="{BCF69AD5-35D1-26DF-AFE4-42C57DF74D25}"/>
              </a:ext>
            </a:extLst>
          </p:cNvPr>
          <p:cNvGraphicFramePr>
            <a:graphicFrameLocks noGrp="1"/>
          </p:cNvGraphicFramePr>
          <p:nvPr>
            <p:extLst>
              <p:ext uri="{D42A27DB-BD31-4B8C-83A1-F6EECF244321}">
                <p14:modId xmlns:p14="http://schemas.microsoft.com/office/powerpoint/2010/main" val="1347313802"/>
              </p:ext>
            </p:extLst>
          </p:nvPr>
        </p:nvGraphicFramePr>
        <p:xfrm>
          <a:off x="2644415" y="2805355"/>
          <a:ext cx="784161" cy="340741"/>
        </p:xfrm>
        <a:graphic>
          <a:graphicData uri="http://schemas.openxmlformats.org/drawingml/2006/table">
            <a:tbl>
              <a:tblPr firstRow="1" firstCol="1" bandRow="1">
                <a:tableStyleId>{262E010C-B011-46DF-AD05-B8B1914F3780}</a:tableStyleId>
              </a:tblPr>
              <a:tblGrid>
                <a:gridCol w="784161">
                  <a:extLst>
                    <a:ext uri="{9D8B030D-6E8A-4147-A177-3AD203B41FA5}">
                      <a16:colId xmlns:a16="http://schemas.microsoft.com/office/drawing/2014/main" val="104576445"/>
                    </a:ext>
                  </a:extLst>
                </a:gridCol>
              </a:tblGrid>
              <a:tr h="152740">
                <a:tc>
                  <a:txBody>
                    <a:bodyPr/>
                    <a:lstStyle/>
                    <a:p>
                      <a:pPr algn="ctr">
                        <a:lnSpc>
                          <a:spcPct val="116000"/>
                        </a:lnSpc>
                        <a:spcAft>
                          <a:spcPts val="800"/>
                        </a:spcAft>
                        <a:buNone/>
                      </a:pPr>
                      <a:r>
                        <a:rPr lang="fr-CA" sz="1000" b="1" dirty="0">
                          <a:solidFill>
                            <a:schemeClr val="accent5">
                              <a:lumMod val="75000"/>
                            </a:schemeClr>
                          </a:solidFill>
                          <a:effectLst/>
                          <a:latin typeface="Montserrat" panose="00000500000000000000" pitchFamily="2" charset="0"/>
                        </a:rPr>
                        <a:t>Aucun bénéfice</a:t>
                      </a:r>
                      <a:endParaRPr lang="en-CA" sz="1000" b="1" dirty="0">
                        <a:solidFill>
                          <a:schemeClr val="accent5">
                            <a:lumMod val="7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graphicFrame>
        <p:nvGraphicFramePr>
          <p:cNvPr id="22" name="Table 21">
            <a:extLst>
              <a:ext uri="{FF2B5EF4-FFF2-40B4-BE49-F238E27FC236}">
                <a16:creationId xmlns:a16="http://schemas.microsoft.com/office/drawing/2014/main" id="{4BBD8B93-A67D-F679-2153-D9B3C1E26F52}"/>
              </a:ext>
            </a:extLst>
          </p:cNvPr>
          <p:cNvGraphicFramePr>
            <a:graphicFrameLocks noGrp="1"/>
          </p:cNvGraphicFramePr>
          <p:nvPr>
            <p:extLst>
              <p:ext uri="{D42A27DB-BD31-4B8C-83A1-F6EECF244321}">
                <p14:modId xmlns:p14="http://schemas.microsoft.com/office/powerpoint/2010/main" val="1929398366"/>
              </p:ext>
            </p:extLst>
          </p:nvPr>
        </p:nvGraphicFramePr>
        <p:xfrm>
          <a:off x="1815920" y="2808089"/>
          <a:ext cx="784162" cy="163957"/>
        </p:xfrm>
        <a:graphic>
          <a:graphicData uri="http://schemas.openxmlformats.org/drawingml/2006/table">
            <a:tbl>
              <a:tblPr firstRow="1" firstCol="1" bandRow="1">
                <a:tableStyleId>{262E010C-B011-46DF-AD05-B8B1914F3780}</a:tableStyleId>
              </a:tblPr>
              <a:tblGrid>
                <a:gridCol w="784162">
                  <a:extLst>
                    <a:ext uri="{9D8B030D-6E8A-4147-A177-3AD203B41FA5}">
                      <a16:colId xmlns:a16="http://schemas.microsoft.com/office/drawing/2014/main" val="104576445"/>
                    </a:ext>
                  </a:extLst>
                </a:gridCol>
              </a:tblGrid>
              <a:tr h="152740">
                <a:tc>
                  <a:txBody>
                    <a:bodyPr/>
                    <a:lstStyle/>
                    <a:p>
                      <a:pPr algn="r">
                        <a:lnSpc>
                          <a:spcPct val="116000"/>
                        </a:lnSpc>
                        <a:spcAft>
                          <a:spcPts val="800"/>
                        </a:spcAft>
                        <a:buNone/>
                      </a:pPr>
                      <a:r>
                        <a:rPr lang="fr-CA" sz="1000" b="1" dirty="0">
                          <a:solidFill>
                            <a:schemeClr val="accent5">
                              <a:lumMod val="75000"/>
                            </a:schemeClr>
                          </a:solidFill>
                          <a:effectLst/>
                          <a:latin typeface="Montserrat" panose="00000500000000000000" pitchFamily="2" charset="0"/>
                        </a:rPr>
                        <a:t>Bénéfice</a:t>
                      </a:r>
                      <a:endParaRPr lang="en-CA" sz="1000" b="1" dirty="0">
                        <a:solidFill>
                          <a:schemeClr val="accent5">
                            <a:lumMod val="75000"/>
                          </a:schemeClr>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0306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41"/>
          <p:cNvSpPr txBox="1">
            <a:spLocks noGrp="1"/>
          </p:cNvSpPr>
          <p:nvPr>
            <p:ph type="title"/>
            <p:custDataLst>
              <p:tags r:id="rId1"/>
            </p:custDataLst>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A3B48"/>
              </a:buClr>
              <a:buSzPts val="2800"/>
              <a:buFont typeface="Arial"/>
              <a:buNone/>
            </a:pPr>
            <a:r>
              <a:rPr lang="fr-CA">
                <a:solidFill>
                  <a:srgbClr val="00434F"/>
                </a:solidFill>
                <a:latin typeface="Montserrat"/>
                <a:ea typeface="Montserrat"/>
                <a:cs typeface="Montserrat"/>
                <a:sym typeface="Montserrat"/>
              </a:rPr>
              <a:t>Le problème avec le partage de données</a:t>
            </a:r>
          </a:p>
        </p:txBody>
      </p:sp>
      <p:sp>
        <p:nvSpPr>
          <p:cNvPr id="627" name="Google Shape;627;p141"/>
          <p:cNvSpPr txBox="1">
            <a:spLocks noGrp="1"/>
          </p:cNvSpPr>
          <p:nvPr>
            <p:ph type="body" idx="1"/>
            <p:custDataLst>
              <p:tags r:id="rId2"/>
            </p:custDataLst>
          </p:nvPr>
        </p:nvSpPr>
        <p:spPr>
          <a:xfrm>
            <a:off x="586125" y="1299000"/>
            <a:ext cx="5625832" cy="2309700"/>
          </a:xfrm>
          <a:prstGeom prst="rect">
            <a:avLst/>
          </a:prstGeom>
          <a:noFill/>
          <a:ln>
            <a:noFill/>
          </a:ln>
        </p:spPr>
        <p:txBody>
          <a:bodyPr spcFirstLastPara="1" wrap="square" lIns="91425" tIns="45700" rIns="91425" bIns="45700" anchor="t" anchorCtr="0">
            <a:noAutofit/>
          </a:bodyPr>
          <a:lstStyle/>
          <a:p>
            <a:pPr marL="457200" lvl="0" indent="-332105" algn="l" rtl="0">
              <a:lnSpc>
                <a:spcPct val="80000"/>
              </a:lnSpc>
              <a:spcBef>
                <a:spcPts val="0"/>
              </a:spcBef>
              <a:spcAft>
                <a:spcPts val="0"/>
              </a:spcAft>
              <a:buClr>
                <a:srgbClr val="00434F"/>
              </a:buClr>
              <a:buSzPts val="1631"/>
              <a:buFont typeface="Montserrat Medium"/>
              <a:buChar char="●"/>
            </a:pPr>
            <a:r>
              <a:rPr lang="fr-CA" sz="1600">
                <a:solidFill>
                  <a:srgbClr val="00434F"/>
                </a:solidFill>
                <a:latin typeface="Montserrat Medium"/>
                <a:ea typeface="Montserrat Medium"/>
                <a:cs typeface="Montserrat Medium"/>
                <a:sym typeface="Montserrat Medium"/>
              </a:rPr>
              <a:t>Systèmes fragmentés et silos de données</a:t>
            </a:r>
          </a:p>
          <a:p>
            <a:pPr marL="0" lvl="0" indent="0" algn="l" rtl="0">
              <a:lnSpc>
                <a:spcPct val="80000"/>
              </a:lnSpc>
              <a:spcBef>
                <a:spcPts val="0"/>
              </a:spcBef>
              <a:spcAft>
                <a:spcPts val="0"/>
              </a:spcAft>
              <a:buNone/>
            </a:pPr>
            <a:endParaRPr sz="1631">
              <a:solidFill>
                <a:srgbClr val="00434F"/>
              </a:solidFill>
              <a:latin typeface="Montserrat Medium"/>
              <a:ea typeface="Montserrat Medium"/>
              <a:cs typeface="Montserrat Medium"/>
              <a:sym typeface="Montserrat Medium"/>
            </a:endParaRPr>
          </a:p>
          <a:p>
            <a:pPr marL="457200" lvl="0" indent="-332105" algn="l" rtl="0">
              <a:lnSpc>
                <a:spcPct val="80000"/>
              </a:lnSpc>
              <a:spcBef>
                <a:spcPts val="0"/>
              </a:spcBef>
              <a:spcAft>
                <a:spcPts val="0"/>
              </a:spcAft>
              <a:buClr>
                <a:srgbClr val="00434F"/>
              </a:buClr>
              <a:buSzPts val="1631"/>
              <a:buFont typeface="Montserrat Medium"/>
              <a:buChar char="●"/>
            </a:pPr>
            <a:r>
              <a:rPr lang="fr-CA" sz="1600">
                <a:solidFill>
                  <a:srgbClr val="00434F"/>
                </a:solidFill>
                <a:latin typeface="Montserrat Medium"/>
                <a:ea typeface="Montserrat Medium"/>
                <a:cs typeface="Montserrat Medium"/>
                <a:sym typeface="Montserrat Medium"/>
              </a:rPr>
              <a:t>Confidentialité des données et responsabilité</a:t>
            </a:r>
          </a:p>
          <a:p>
            <a:pPr marL="125021" lvl="0" indent="0" algn="l" rtl="0">
              <a:lnSpc>
                <a:spcPct val="80000"/>
              </a:lnSpc>
              <a:spcBef>
                <a:spcPts val="0"/>
              </a:spcBef>
              <a:spcAft>
                <a:spcPts val="0"/>
              </a:spcAft>
              <a:buClr>
                <a:srgbClr val="00434F"/>
              </a:buClr>
              <a:buSzPts val="1631"/>
              <a:buNone/>
            </a:pPr>
            <a:endParaRPr lang="en-US" sz="1631">
              <a:solidFill>
                <a:srgbClr val="00434F"/>
              </a:solidFill>
              <a:latin typeface="Montserrat Medium"/>
              <a:ea typeface="Montserrat Medium"/>
              <a:cs typeface="Montserrat Medium"/>
              <a:sym typeface="Montserrat Medium"/>
            </a:endParaRPr>
          </a:p>
          <a:p>
            <a:pPr indent="-332105">
              <a:lnSpc>
                <a:spcPct val="80000"/>
              </a:lnSpc>
              <a:spcBef>
                <a:spcPts val="0"/>
              </a:spcBef>
              <a:buClr>
                <a:srgbClr val="00434F"/>
              </a:buClr>
              <a:buSzPts val="1631"/>
              <a:buFont typeface="Montserrat Medium"/>
              <a:buChar char="●"/>
            </a:pPr>
            <a:r>
              <a:rPr lang="fr-CA" sz="1600">
                <a:solidFill>
                  <a:srgbClr val="00434F"/>
                </a:solidFill>
                <a:latin typeface="Montserrat Medium"/>
                <a:ea typeface="Montserrat Medium"/>
                <a:cs typeface="Montserrat Medium"/>
                <a:sym typeface="Montserrat Medium"/>
              </a:rPr>
              <a:t>Prétraitement et qualité des données</a:t>
            </a:r>
          </a:p>
          <a:p>
            <a:pPr marL="457200" lvl="0" indent="-332179" algn="l" rtl="0">
              <a:lnSpc>
                <a:spcPct val="80000"/>
              </a:lnSpc>
              <a:spcBef>
                <a:spcPts val="0"/>
              </a:spcBef>
              <a:spcAft>
                <a:spcPts val="0"/>
              </a:spcAft>
              <a:buClr>
                <a:srgbClr val="00434F"/>
              </a:buClr>
              <a:buSzPts val="1631"/>
              <a:buFont typeface="Montserrat Medium"/>
              <a:buChar char="●"/>
            </a:pPr>
            <a:endParaRPr sz="1631">
              <a:solidFill>
                <a:srgbClr val="00434F"/>
              </a:solidFill>
              <a:latin typeface="Montserrat Medium"/>
              <a:ea typeface="Montserrat Medium"/>
              <a:cs typeface="Montserrat Medium"/>
              <a:sym typeface="Montserrat Medium"/>
            </a:endParaRPr>
          </a:p>
          <a:p>
            <a:pPr marL="0" lvl="0" indent="0" algn="l" rtl="0">
              <a:lnSpc>
                <a:spcPct val="95000"/>
              </a:lnSpc>
              <a:spcBef>
                <a:spcPts val="0"/>
              </a:spcBef>
              <a:spcAft>
                <a:spcPts val="0"/>
              </a:spcAft>
              <a:buNone/>
            </a:pPr>
            <a:endParaRPr sz="1240">
              <a:solidFill>
                <a:srgbClr val="00434F"/>
              </a:solidFill>
              <a:latin typeface="Montserrat Medium"/>
              <a:ea typeface="Montserrat Medium"/>
              <a:cs typeface="Montserrat Medium"/>
              <a:sym typeface="Montserrat Medium"/>
            </a:endParaRPr>
          </a:p>
        </p:txBody>
      </p:sp>
      <p:pic>
        <p:nvPicPr>
          <p:cNvPr id="628" name="Google Shape;628;p141"/>
          <p:cNvPicPr preferRelativeResize="0"/>
          <p:nvPr>
            <p:custDataLst>
              <p:tags r:id="rId3"/>
            </p:custDataLst>
          </p:nvPr>
        </p:nvPicPr>
        <p:blipFill>
          <a:blip r:embed="rId7"/>
          <a:srcRect/>
          <a:stretch/>
        </p:blipFill>
        <p:spPr>
          <a:xfrm>
            <a:off x="70031" y="4508962"/>
            <a:ext cx="834450" cy="595946"/>
          </a:xfrm>
          <a:prstGeom prst="rect">
            <a:avLst/>
          </a:prstGeom>
          <a:noFill/>
          <a:ln>
            <a:noFill/>
          </a:ln>
        </p:spPr>
      </p:pic>
      <p:pic>
        <p:nvPicPr>
          <p:cNvPr id="3" name="Google Shape;571;p134" descr="A logo of a group of people running&#10;&#10;AI-generated content may be incorrect." title="TFRI_RGB_Horizontal_TerryBlue_BIL.png">
            <a:extLst>
              <a:ext uri="{FF2B5EF4-FFF2-40B4-BE49-F238E27FC236}">
                <a16:creationId xmlns:a16="http://schemas.microsoft.com/office/drawing/2014/main" id="{F2E11885-C7C1-7FEF-C826-E960925755A0}"/>
              </a:ext>
            </a:extLst>
          </p:cNvPr>
          <p:cNvPicPr preferRelativeResize="0"/>
          <p:nvPr>
            <p:custDataLst>
              <p:tags r:id="rId4"/>
            </p:custDataLst>
          </p:nvPr>
        </p:nvPicPr>
        <p:blipFill>
          <a:blip r:embed="rId8">
            <a:alphaModFix/>
          </a:blip>
          <a:stretch>
            <a:fillRect/>
          </a:stretch>
        </p:blipFill>
        <p:spPr>
          <a:xfrm>
            <a:off x="7542227" y="4006048"/>
            <a:ext cx="1601773" cy="16017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42"/>
          <p:cNvSpPr txBox="1"/>
          <p:nvPr>
            <p:custDataLst>
              <p:tags r:id="rId1"/>
            </p:custDataLst>
          </p:nvPr>
        </p:nvSpPr>
        <p:spPr>
          <a:xfrm>
            <a:off x="381233" y="300696"/>
            <a:ext cx="8381400" cy="392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fr-CA" sz="2100" b="1" dirty="0">
                <a:solidFill>
                  <a:srgbClr val="00434F"/>
                </a:solidFill>
                <a:latin typeface="Montserrat"/>
                <a:ea typeface="Montserrat"/>
                <a:cs typeface="Montserrat"/>
                <a:sym typeface="Montserrat"/>
              </a:rPr>
              <a:t>Accomplir la mission : favoriser un effet réseau</a:t>
            </a:r>
          </a:p>
        </p:txBody>
      </p:sp>
      <p:sp>
        <p:nvSpPr>
          <p:cNvPr id="636" name="Google Shape;636;p142"/>
          <p:cNvSpPr/>
          <p:nvPr>
            <p:custDataLst>
              <p:tags r:id="rId2"/>
            </p:custDataLst>
          </p:nvPr>
        </p:nvSpPr>
        <p:spPr>
          <a:xfrm>
            <a:off x="3379756" y="1601587"/>
            <a:ext cx="2410800" cy="1772700"/>
          </a:xfrm>
          <a:prstGeom prst="rect">
            <a:avLst/>
          </a:prstGeom>
          <a:solidFill>
            <a:srgbClr val="FFFFFF"/>
          </a:solidFill>
          <a:ln w="9525" cap="flat" cmpd="sng">
            <a:solidFill>
              <a:srgbClr val="595959"/>
            </a:solidFill>
            <a:prstDash val="dot"/>
            <a:round/>
            <a:headEnd type="none" w="sm" len="sm"/>
            <a:tailEnd type="none" w="sm" len="sm"/>
          </a:ln>
          <a:effectLst>
            <a:outerShdw blurRad="57150" dist="19050" dir="5400000" algn="bl" rotWithShape="0">
              <a:srgbClr val="000000">
                <a:alpha val="4902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Clr>
                <a:srgbClr val="000000"/>
              </a:buClr>
              <a:buFont typeface="Arial"/>
              <a:buNone/>
            </a:pPr>
            <a:r>
              <a:rPr lang="fr-CA" sz="1200">
                <a:solidFill>
                  <a:srgbClr val="000000"/>
                </a:solidFill>
                <a:latin typeface="Montserrat"/>
                <a:ea typeface="Montserrat"/>
                <a:cs typeface="Montserrat"/>
                <a:sym typeface="Montserrat"/>
              </a:rPr>
              <a:t>Créer un « </a:t>
            </a:r>
            <a:r>
              <a:rPr lang="fr-CA" sz="1200" b="1">
                <a:solidFill>
                  <a:srgbClr val="000000"/>
                </a:solidFill>
                <a:latin typeface="Montserrat"/>
                <a:ea typeface="Montserrat"/>
                <a:cs typeface="Montserrat"/>
                <a:sym typeface="Montserrat"/>
              </a:rPr>
              <a:t>effet réseau</a:t>
            </a:r>
            <a:r>
              <a:rPr lang="fr-CA" sz="1200">
                <a:solidFill>
                  <a:srgbClr val="000000"/>
                </a:solidFill>
                <a:latin typeface="Montserrat"/>
                <a:ea typeface="Montserrat"/>
                <a:cs typeface="Montserrat"/>
                <a:sym typeface="Montserrat"/>
              </a:rPr>
              <a:t> » pour accélérer la recherche collaborative en santé parmi les membres de la DHDP.</a:t>
            </a:r>
          </a:p>
        </p:txBody>
      </p:sp>
      <p:sp>
        <p:nvSpPr>
          <p:cNvPr id="637" name="Google Shape;637;p142"/>
          <p:cNvSpPr/>
          <p:nvPr>
            <p:custDataLst>
              <p:tags r:id="rId3"/>
            </p:custDataLst>
          </p:nvPr>
        </p:nvSpPr>
        <p:spPr>
          <a:xfrm>
            <a:off x="6267776" y="1604185"/>
            <a:ext cx="2410800" cy="1767300"/>
          </a:xfrm>
          <a:prstGeom prst="rect">
            <a:avLst/>
          </a:prstGeom>
          <a:solidFill>
            <a:srgbClr val="FFFFFF"/>
          </a:solidFill>
          <a:ln w="9525" cap="flat" cmpd="sng">
            <a:solidFill>
              <a:srgbClr val="595959"/>
            </a:solidFill>
            <a:prstDash val="dot"/>
            <a:round/>
            <a:headEnd type="none" w="sm" len="sm"/>
            <a:tailEnd type="none" w="sm" len="sm"/>
          </a:ln>
          <a:effectLst>
            <a:outerShdw blurRad="57150" dist="19050" dir="5400000" algn="bl" rotWithShape="0">
              <a:srgbClr val="000000">
                <a:alpha val="49020"/>
              </a:srgbClr>
            </a:outerShdw>
          </a:effectLst>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endParaRPr sz="1200" b="0" i="0" u="none" strike="noStrike" cap="none" dirty="0">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fr-CA" sz="1200" i="0" u="none" strike="noStrike" cap="none" dirty="0">
                <a:solidFill>
                  <a:srgbClr val="000000"/>
                </a:solidFill>
                <a:latin typeface="Montserrat"/>
                <a:ea typeface="Montserrat"/>
                <a:cs typeface="Montserrat"/>
                <a:sym typeface="Montserrat"/>
              </a:rPr>
              <a:t>Mobiliser l’</a:t>
            </a:r>
            <a:r>
              <a:rPr lang="fr-CA" sz="1200" b="1" i="0" u="none" strike="noStrike" cap="none" dirty="0">
                <a:solidFill>
                  <a:srgbClr val="000000"/>
                </a:solidFill>
                <a:latin typeface="Montserrat"/>
                <a:ea typeface="Montserrat"/>
                <a:cs typeface="Montserrat"/>
                <a:sym typeface="Montserrat"/>
              </a:rPr>
              <a:t>économie du savoir</a:t>
            </a:r>
            <a:r>
              <a:rPr lang="fr-CA" sz="1200" i="0" u="none" strike="noStrike" cap="none" dirty="0">
                <a:solidFill>
                  <a:srgbClr val="000000"/>
                </a:solidFill>
                <a:latin typeface="Montserrat"/>
                <a:ea typeface="Montserrat"/>
                <a:cs typeface="Montserrat"/>
                <a:sym typeface="Montserrat"/>
              </a:rPr>
              <a:t> canadienne capable d’utiliser l’IA pour innover dans le domaine de la santé.</a:t>
            </a:r>
          </a:p>
        </p:txBody>
      </p:sp>
      <p:sp>
        <p:nvSpPr>
          <p:cNvPr id="638" name="Google Shape;638;p142"/>
          <p:cNvSpPr/>
          <p:nvPr>
            <p:custDataLst>
              <p:tags r:id="rId4"/>
            </p:custDataLst>
          </p:nvPr>
        </p:nvSpPr>
        <p:spPr>
          <a:xfrm>
            <a:off x="491759" y="1601617"/>
            <a:ext cx="2410800" cy="1960117"/>
          </a:xfrm>
          <a:prstGeom prst="rect">
            <a:avLst/>
          </a:prstGeom>
          <a:solidFill>
            <a:srgbClr val="FFFFFF"/>
          </a:solidFill>
          <a:ln w="9525" cap="flat" cmpd="sng">
            <a:solidFill>
              <a:srgbClr val="000000"/>
            </a:solidFill>
            <a:prstDash val="dot"/>
            <a:round/>
            <a:headEnd type="none" w="sm" len="sm"/>
            <a:tailEnd type="none" w="sm" len="sm"/>
          </a:ln>
          <a:effectLst>
            <a:outerShdw blurRad="57150" dist="19050" dir="5400000" algn="bl" rotWithShape="0">
              <a:srgbClr val="000000">
                <a:alpha val="49020"/>
              </a:srgbClr>
            </a:outerShdw>
          </a:effectLst>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200" b="0" i="0" u="none" strike="noStrike" cap="none" dirty="0">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endParaRPr sz="1200" b="1" dirty="0">
              <a:solidFill>
                <a:srgbClr val="00434F"/>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fr-CA" sz="1200" b="1" dirty="0">
                <a:solidFill>
                  <a:srgbClr val="000000"/>
                </a:solidFill>
                <a:latin typeface="Montserrat"/>
                <a:ea typeface="Montserrat"/>
                <a:cs typeface="Montserrat"/>
                <a:sym typeface="Montserrat"/>
              </a:rPr>
              <a:t>Permettre le partage de données</a:t>
            </a:r>
            <a:r>
              <a:rPr lang="fr-CA" sz="1200" dirty="0">
                <a:solidFill>
                  <a:srgbClr val="000000"/>
                </a:solidFill>
                <a:latin typeface="Montserrat"/>
                <a:ea typeface="Montserrat"/>
                <a:cs typeface="Montserrat"/>
                <a:sym typeface="Montserrat"/>
              </a:rPr>
              <a:t> entre les chercheurs et les innovateurs des différents instituts grâce à une </a:t>
            </a:r>
            <a:r>
              <a:rPr lang="fr-CA" sz="1200" b="1" dirty="0">
                <a:solidFill>
                  <a:srgbClr val="000000"/>
                </a:solidFill>
                <a:latin typeface="Montserrat"/>
                <a:ea typeface="Montserrat"/>
                <a:cs typeface="Montserrat"/>
                <a:sym typeface="Montserrat"/>
              </a:rPr>
              <a:t>plateforme canadienne qui assure avant tout la confidentialité</a:t>
            </a:r>
            <a:r>
              <a:rPr lang="fr-CA" sz="1200" dirty="0">
                <a:solidFill>
                  <a:srgbClr val="000000"/>
                </a:solidFill>
                <a:latin typeface="Montserrat"/>
                <a:ea typeface="Montserrat"/>
                <a:cs typeface="Montserrat"/>
                <a:sym typeface="Montserrat"/>
              </a:rPr>
              <a:t> des données.</a:t>
            </a:r>
          </a:p>
          <a:p>
            <a:pPr marL="0" marR="0" lvl="0" indent="0" algn="ctr" rtl="0">
              <a:lnSpc>
                <a:spcPct val="115000"/>
              </a:lnSpc>
              <a:spcBef>
                <a:spcPts val="0"/>
              </a:spcBef>
              <a:spcAft>
                <a:spcPts val="0"/>
              </a:spcAft>
              <a:buNone/>
            </a:pPr>
            <a:endParaRPr sz="1200" b="1" i="0" u="none" strike="noStrike" cap="none" dirty="0">
              <a:solidFill>
                <a:srgbClr val="000000"/>
              </a:solidFill>
              <a:latin typeface="Montserrat"/>
              <a:ea typeface="Montserrat"/>
              <a:cs typeface="Montserrat"/>
              <a:sym typeface="Montserrat"/>
            </a:endParaRPr>
          </a:p>
        </p:txBody>
      </p:sp>
      <p:pic>
        <p:nvPicPr>
          <p:cNvPr id="639" name="Google Shape;639;p142"/>
          <p:cNvPicPr preferRelativeResize="0"/>
          <p:nvPr>
            <p:custDataLst>
              <p:tags r:id="rId5"/>
            </p:custDataLst>
          </p:nvPr>
        </p:nvPicPr>
        <p:blipFill rotWithShape="1">
          <a:blip r:embed="rId13">
            <a:alphaModFix/>
          </a:blip>
          <a:srcRect r="71958"/>
          <a:stretch/>
        </p:blipFill>
        <p:spPr>
          <a:xfrm>
            <a:off x="3888469" y="1155920"/>
            <a:ext cx="1428720" cy="839993"/>
          </a:xfrm>
          <a:prstGeom prst="rect">
            <a:avLst/>
          </a:prstGeom>
          <a:noFill/>
          <a:ln>
            <a:noFill/>
          </a:ln>
        </p:spPr>
      </p:pic>
      <p:pic>
        <p:nvPicPr>
          <p:cNvPr id="640" name="Google Shape;640;p142"/>
          <p:cNvPicPr preferRelativeResize="0"/>
          <p:nvPr>
            <p:custDataLst>
              <p:tags r:id="rId6"/>
            </p:custDataLst>
          </p:nvPr>
        </p:nvPicPr>
        <p:blipFill rotWithShape="1">
          <a:blip r:embed="rId13">
            <a:alphaModFix/>
          </a:blip>
          <a:srcRect l="35903" r="36174" b="5231"/>
          <a:stretch/>
        </p:blipFill>
        <p:spPr>
          <a:xfrm>
            <a:off x="904481" y="1009294"/>
            <a:ext cx="1393466" cy="779725"/>
          </a:xfrm>
          <a:prstGeom prst="rect">
            <a:avLst/>
          </a:prstGeom>
          <a:noFill/>
          <a:ln>
            <a:noFill/>
          </a:ln>
        </p:spPr>
      </p:pic>
      <p:pic>
        <p:nvPicPr>
          <p:cNvPr id="641" name="Google Shape;641;p142"/>
          <p:cNvPicPr preferRelativeResize="0"/>
          <p:nvPr>
            <p:custDataLst>
              <p:tags r:id="rId7"/>
            </p:custDataLst>
          </p:nvPr>
        </p:nvPicPr>
        <p:blipFill rotWithShape="1">
          <a:blip r:embed="rId13">
            <a:alphaModFix/>
          </a:blip>
          <a:srcRect l="72538" t="6032"/>
          <a:stretch/>
        </p:blipFill>
        <p:spPr>
          <a:xfrm>
            <a:off x="6782082" y="1155925"/>
            <a:ext cx="1382269" cy="779725"/>
          </a:xfrm>
          <a:prstGeom prst="rect">
            <a:avLst/>
          </a:prstGeom>
          <a:noFill/>
          <a:ln>
            <a:noFill/>
          </a:ln>
        </p:spPr>
      </p:pic>
      <p:sp>
        <p:nvSpPr>
          <p:cNvPr id="4" name="TextBox 3">
            <a:extLst>
              <a:ext uri="{FF2B5EF4-FFF2-40B4-BE49-F238E27FC236}">
                <a16:creationId xmlns:a16="http://schemas.microsoft.com/office/drawing/2014/main" id="{DC81065C-F1D1-7DD4-05E9-5A76ECB86068}"/>
              </a:ext>
            </a:extLst>
          </p:cNvPr>
          <p:cNvSpPr txBox="1"/>
          <p:nvPr>
            <p:custDataLst>
              <p:tags r:id="rId8"/>
            </p:custDataLst>
          </p:nvPr>
        </p:nvSpPr>
        <p:spPr>
          <a:xfrm>
            <a:off x="805343" y="3677662"/>
            <a:ext cx="7589896" cy="1077218"/>
          </a:xfrm>
          <a:prstGeom prst="rect">
            <a:avLst/>
          </a:prstGeom>
          <a:noFill/>
        </p:spPr>
        <p:txBody>
          <a:bodyPr wrap="square">
            <a:spAutoFit/>
          </a:bodyPr>
          <a:lstStyle/>
          <a:p>
            <a:pPr rtl="0">
              <a:buNone/>
            </a:pPr>
            <a:r>
              <a:rPr lang="fr-CA" sz="1200" dirty="0">
                <a:latin typeface="Montserrat" panose="00000500000000000000" pitchFamily="2" charset="0"/>
              </a:rPr>
              <a:t>La feuille de route de la DHDP comprend des </a:t>
            </a:r>
            <a:r>
              <a:rPr lang="fr-CA" sz="1200" b="1" dirty="0">
                <a:latin typeface="Montserrat" panose="00000500000000000000" pitchFamily="2" charset="0"/>
              </a:rPr>
              <a:t>données multimodales</a:t>
            </a:r>
            <a:r>
              <a:rPr lang="fr-CA" sz="1200" dirty="0">
                <a:latin typeface="Montserrat" panose="00000500000000000000" pitchFamily="2" charset="0"/>
              </a:rPr>
              <a:t> (DSE et DME, données cliniques, génomiques et d’imagerie), l’objectif étant d’accorder la priorité à l’</a:t>
            </a:r>
            <a:r>
              <a:rPr lang="fr-CA" sz="1200" b="1" dirty="0">
                <a:latin typeface="Montserrat" panose="00000500000000000000" pitchFamily="2" charset="0"/>
              </a:rPr>
              <a:t>oncologie</a:t>
            </a:r>
            <a:r>
              <a:rPr lang="fr-CA" sz="1200" dirty="0">
                <a:latin typeface="Montserrat" panose="00000500000000000000" pitchFamily="2" charset="0"/>
              </a:rPr>
              <a:t>, la </a:t>
            </a:r>
            <a:r>
              <a:rPr lang="fr-CA" sz="1200" b="1" dirty="0">
                <a:latin typeface="Montserrat" panose="00000500000000000000" pitchFamily="2" charset="0"/>
              </a:rPr>
              <a:t>neurologie</a:t>
            </a:r>
            <a:r>
              <a:rPr lang="fr-CA" sz="1200" dirty="0">
                <a:latin typeface="Montserrat" panose="00000500000000000000" pitchFamily="2" charset="0"/>
              </a:rPr>
              <a:t> et d’</a:t>
            </a:r>
            <a:r>
              <a:rPr lang="fr-CA" sz="1200" b="1" dirty="0">
                <a:latin typeface="Montserrat" panose="00000500000000000000" pitchFamily="2" charset="0"/>
              </a:rPr>
              <a:t>autres domaines pathologiques</a:t>
            </a:r>
            <a:r>
              <a:rPr lang="fr-CA" sz="1200" dirty="0">
                <a:latin typeface="Montserrat" panose="00000500000000000000" pitchFamily="2" charset="0"/>
              </a:rPr>
              <a:t> qui tireront profit de ces types de données.</a:t>
            </a:r>
          </a:p>
          <a:p>
            <a:pPr>
              <a:buNone/>
            </a:pPr>
            <a:br>
              <a:rPr lang="fr-CA" dirty="0"/>
            </a:br>
            <a:endParaRPr lang="fr-CA" dirty="0"/>
          </a:p>
        </p:txBody>
      </p:sp>
      <p:pic>
        <p:nvPicPr>
          <p:cNvPr id="5" name="Google Shape;628;p141">
            <a:extLst>
              <a:ext uri="{FF2B5EF4-FFF2-40B4-BE49-F238E27FC236}">
                <a16:creationId xmlns:a16="http://schemas.microsoft.com/office/drawing/2014/main" id="{701C3AE2-EC45-A52C-4B91-A4FCD6D149C5}"/>
              </a:ext>
            </a:extLst>
          </p:cNvPr>
          <p:cNvPicPr preferRelativeResize="0"/>
          <p:nvPr>
            <p:custDataLst>
              <p:tags r:id="rId9"/>
            </p:custDataLst>
          </p:nvPr>
        </p:nvPicPr>
        <p:blipFill>
          <a:blip r:embed="rId14"/>
          <a:srcRect/>
          <a:stretch/>
        </p:blipFill>
        <p:spPr>
          <a:xfrm>
            <a:off x="70031" y="4508962"/>
            <a:ext cx="834450" cy="595946"/>
          </a:xfrm>
          <a:prstGeom prst="rect">
            <a:avLst/>
          </a:prstGeom>
          <a:noFill/>
          <a:ln>
            <a:noFill/>
          </a:ln>
        </p:spPr>
      </p:pic>
      <p:pic>
        <p:nvPicPr>
          <p:cNvPr id="6" name="Google Shape;571;p134" descr="A logo of a group of people running&#10;&#10;AI-generated content may be incorrect." title="TFRI_RGB_Horizontal_TerryBlue_BIL.png">
            <a:extLst>
              <a:ext uri="{FF2B5EF4-FFF2-40B4-BE49-F238E27FC236}">
                <a16:creationId xmlns:a16="http://schemas.microsoft.com/office/drawing/2014/main" id="{6BA34885-4AC2-542C-EE4F-35C5A086AAAA}"/>
              </a:ext>
            </a:extLst>
          </p:cNvPr>
          <p:cNvPicPr preferRelativeResize="0"/>
          <p:nvPr>
            <p:custDataLst>
              <p:tags r:id="rId10"/>
            </p:custDataLst>
          </p:nvPr>
        </p:nvPicPr>
        <p:blipFill>
          <a:blip r:embed="rId15">
            <a:alphaModFix/>
          </a:blip>
          <a:stretch>
            <a:fillRect/>
          </a:stretch>
        </p:blipFill>
        <p:spPr>
          <a:xfrm>
            <a:off x="7542227" y="4006048"/>
            <a:ext cx="1601773" cy="16017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7" name="Google Shape;617;p140"/>
          <p:cNvPicPr preferRelativeResize="0"/>
          <p:nvPr>
            <p:custDataLst>
              <p:tags r:id="rId1"/>
            </p:custDataLst>
          </p:nvPr>
        </p:nvPicPr>
        <p:blipFill>
          <a:blip r:embed="rId8"/>
          <a:srcRect/>
          <a:stretch/>
        </p:blipFill>
        <p:spPr>
          <a:xfrm>
            <a:off x="138731" y="4547112"/>
            <a:ext cx="834450" cy="595946"/>
          </a:xfrm>
          <a:prstGeom prst="rect">
            <a:avLst/>
          </a:prstGeom>
          <a:noFill/>
          <a:ln>
            <a:noFill/>
          </a:ln>
        </p:spPr>
      </p:pic>
      <p:pic>
        <p:nvPicPr>
          <p:cNvPr id="618" name="Google Shape;618;p140"/>
          <p:cNvPicPr preferRelativeResize="0"/>
          <p:nvPr>
            <p:custDataLst>
              <p:tags r:id="rId2"/>
            </p:custDataLst>
          </p:nvPr>
        </p:nvPicPr>
        <p:blipFill rotWithShape="1">
          <a:blip r:embed="rId9">
            <a:alphaModFix/>
          </a:blip>
          <a:srcRect t="3809"/>
          <a:stretch/>
        </p:blipFill>
        <p:spPr>
          <a:xfrm>
            <a:off x="4054301" y="1025737"/>
            <a:ext cx="4754099" cy="3092026"/>
          </a:xfrm>
          <a:prstGeom prst="rect">
            <a:avLst/>
          </a:prstGeom>
          <a:noFill/>
          <a:ln>
            <a:noFill/>
          </a:ln>
        </p:spPr>
      </p:pic>
      <p:sp>
        <p:nvSpPr>
          <p:cNvPr id="619" name="Google Shape;619;p140"/>
          <p:cNvSpPr txBox="1"/>
          <p:nvPr>
            <p:custDataLst>
              <p:tags r:id="rId3"/>
            </p:custDataLst>
          </p:nvPr>
        </p:nvSpPr>
        <p:spPr>
          <a:xfrm>
            <a:off x="516701" y="1450971"/>
            <a:ext cx="3537600" cy="10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200" b="1" dirty="0">
                <a:solidFill>
                  <a:srgbClr val="0A3B48"/>
                </a:solidFill>
                <a:latin typeface="Montserrat"/>
                <a:ea typeface="Montserrat"/>
                <a:cs typeface="Montserrat"/>
                <a:sym typeface="Montserrat"/>
              </a:rPr>
              <a:t>Des données riches et variées pour renforcer la recherche</a:t>
            </a:r>
            <a:r>
              <a:rPr lang="fr-CA" sz="1200" dirty="0">
                <a:solidFill>
                  <a:srgbClr val="0A3B48"/>
                </a:solidFill>
                <a:latin typeface="Montserrat"/>
                <a:ea typeface="Montserrat"/>
                <a:cs typeface="Montserrat"/>
                <a:sym typeface="Montserrat"/>
              </a:rPr>
              <a:t>.</a:t>
            </a:r>
            <a:r>
              <a:rPr lang="fr-CA" sz="1200" b="1" dirty="0">
                <a:solidFill>
                  <a:srgbClr val="0A3B48"/>
                </a:solidFill>
                <a:latin typeface="Montserrat"/>
                <a:ea typeface="Montserrat"/>
                <a:cs typeface="Montserrat"/>
                <a:sym typeface="Montserrat"/>
              </a:rPr>
              <a:t> </a:t>
            </a:r>
            <a:r>
              <a:rPr lang="fr-CA" sz="1200" dirty="0">
                <a:solidFill>
                  <a:srgbClr val="0A3B48"/>
                </a:solidFill>
                <a:latin typeface="Montserrat Medium"/>
                <a:ea typeface="Montserrat Medium"/>
                <a:cs typeface="Montserrat Medium"/>
                <a:sym typeface="Montserrat Medium"/>
              </a:rPr>
              <a:t>Si les décideurs reçoivent la bonne information au bon moment, on peut éviter des événements indésirables (par exemple, aide à la décision clinique de personnaliser le traitement).</a:t>
            </a:r>
          </a:p>
          <a:p>
            <a:pPr marL="0" lvl="0" indent="0" algn="l" rtl="0">
              <a:spcBef>
                <a:spcPts val="0"/>
              </a:spcBef>
              <a:spcAft>
                <a:spcPts val="0"/>
              </a:spcAft>
              <a:buNone/>
            </a:pPr>
            <a:endParaRPr sz="1200" dirty="0">
              <a:solidFill>
                <a:srgbClr val="0A3B48"/>
              </a:solidFill>
              <a:latin typeface="Montserrat Medium"/>
              <a:ea typeface="Montserrat Medium"/>
              <a:cs typeface="Montserrat Medium"/>
              <a:sym typeface="Montserrat Medium"/>
            </a:endParaRPr>
          </a:p>
          <a:p>
            <a:pPr marL="0" lvl="0" indent="0" algn="l" rtl="0">
              <a:spcBef>
                <a:spcPts val="0"/>
              </a:spcBef>
              <a:spcAft>
                <a:spcPts val="0"/>
              </a:spcAft>
              <a:buNone/>
            </a:pPr>
            <a:r>
              <a:rPr lang="fr-CA" sz="1200" dirty="0">
                <a:solidFill>
                  <a:srgbClr val="0A3B48"/>
                </a:solidFill>
                <a:latin typeface="Montserrat Medium" panose="00000600000000000000" pitchFamily="2" charset="0"/>
              </a:rPr>
              <a:t>Avec les progrès rapides de l’IA ces dernières années, il demeure urgent de pouvoir accéder à des données plus riches au sujet des patients afin d’entraîner des modèles d’IA fiables et dignes de confiance, les valider et les mettre en œuvre dans le monde réel.</a:t>
            </a:r>
            <a:r>
              <a:rPr lang="fr-CA" sz="1200" dirty="0">
                <a:solidFill>
                  <a:srgbClr val="0A3B48"/>
                </a:solidFill>
                <a:latin typeface="Montserrat Medium" panose="00000600000000000000" pitchFamily="2" charset="0"/>
                <a:ea typeface="Montserrat Medium"/>
                <a:cs typeface="Montserrat Medium"/>
                <a:sym typeface="Montserrat Medium"/>
              </a:rPr>
              <a:t>  </a:t>
            </a:r>
          </a:p>
        </p:txBody>
      </p:sp>
      <p:sp>
        <p:nvSpPr>
          <p:cNvPr id="620" name="Google Shape;620;p140"/>
          <p:cNvSpPr txBox="1"/>
          <p:nvPr>
            <p:custDataLst>
              <p:tags r:id="rId4"/>
            </p:custDataLst>
          </p:nvPr>
        </p:nvSpPr>
        <p:spPr>
          <a:xfrm>
            <a:off x="7542600" y="4683525"/>
            <a:ext cx="1469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900" dirty="0">
                <a:solidFill>
                  <a:srgbClr val="3E4C59"/>
                </a:solidFill>
                <a:latin typeface="Montserrat"/>
                <a:ea typeface="Montserrat"/>
                <a:cs typeface="Montserrat"/>
                <a:sym typeface="Montserrat"/>
              </a:rPr>
              <a:t>Source : </a:t>
            </a:r>
            <a:r>
              <a:rPr lang="fr-CA" sz="900" u="sng" dirty="0">
                <a:solidFill>
                  <a:schemeClr val="hlink"/>
                </a:solidFill>
                <a:latin typeface="Montserrat"/>
                <a:ea typeface="Montserrat"/>
                <a:cs typeface="Montserrat"/>
                <a:sym typeface="Montserrat"/>
                <a:hlinkClick r:id="rId10"/>
              </a:rPr>
              <a:t>Roberts, 2021</a:t>
            </a:r>
          </a:p>
        </p:txBody>
      </p:sp>
      <p:sp>
        <p:nvSpPr>
          <p:cNvPr id="621" name="Google Shape;621;p140"/>
          <p:cNvSpPr txBox="1">
            <a:spLocks noGrp="1"/>
          </p:cNvSpPr>
          <p:nvPr>
            <p:ph type="title" idx="4294967295"/>
            <p:custDataLst>
              <p:tags r:id="rId5"/>
            </p:custDataLst>
          </p:nvPr>
        </p:nvSpPr>
        <p:spPr>
          <a:xfrm>
            <a:off x="457200" y="271296"/>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fr-CA" sz="2120" b="1" dirty="0">
                <a:solidFill>
                  <a:srgbClr val="00434F"/>
                </a:solidFill>
                <a:latin typeface="Montserrat"/>
                <a:ea typeface="Montserrat"/>
                <a:cs typeface="Montserrat"/>
                <a:sym typeface="Montserrat"/>
              </a:rPr>
              <a:t>Médecine de précision : mise à profit des mégadonnées et de l’IA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47"/>
          <p:cNvSpPr txBox="1">
            <a:spLocks noGrp="1"/>
          </p:cNvSpPr>
          <p:nvPr>
            <p:ph type="title"/>
            <p:custDataLst>
              <p:tags r:id="rId1"/>
            </p:custDataLst>
          </p:nvPr>
        </p:nvSpPr>
        <p:spPr>
          <a:xfrm>
            <a:off x="457200" y="1195436"/>
            <a:ext cx="8229600" cy="2752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A3B48"/>
              </a:buClr>
              <a:buSzPts val="2800"/>
              <a:buFont typeface="Arial"/>
              <a:buNone/>
            </a:pPr>
            <a:r>
              <a:rPr lang="fr-CA" sz="2900">
                <a:latin typeface="Montserrat"/>
                <a:ea typeface="Montserrat"/>
                <a:cs typeface="Montserrat"/>
                <a:sym typeface="Montserrat"/>
              </a:rPr>
              <a:t>Cadre technique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2BDB-7128-8AA6-A538-1ABEC88A22AC}"/>
              </a:ext>
            </a:extLst>
          </p:cNvPr>
          <p:cNvSpPr>
            <a:spLocks noGrp="1"/>
          </p:cNvSpPr>
          <p:nvPr>
            <p:ph type="title"/>
            <p:custDataLst>
              <p:tags r:id="rId1"/>
            </p:custDataLst>
          </p:nvPr>
        </p:nvSpPr>
        <p:spPr/>
        <p:txBody>
          <a:bodyPr/>
          <a:lstStyle/>
          <a:p>
            <a:r>
              <a:rPr lang="fr-CA">
                <a:latin typeface="Montserrat Bold" panose="00000800000000000000" pitchFamily="2" charset="0"/>
              </a:rPr>
              <a:t>Fonctionnalité centrale de la plateforme</a:t>
            </a:r>
          </a:p>
        </p:txBody>
      </p:sp>
      <p:graphicFrame>
        <p:nvGraphicFramePr>
          <p:cNvPr id="5" name="Table 4">
            <a:extLst>
              <a:ext uri="{FF2B5EF4-FFF2-40B4-BE49-F238E27FC236}">
                <a16:creationId xmlns:a16="http://schemas.microsoft.com/office/drawing/2014/main" id="{84136DEA-7284-D4D3-5E02-E8DB3CF5C73C}"/>
              </a:ext>
            </a:extLst>
          </p:cNvPr>
          <p:cNvGraphicFramePr>
            <a:graphicFrameLocks noGrp="1"/>
          </p:cNvGraphicFramePr>
          <p:nvPr>
            <p:custDataLst>
              <p:tags r:id="rId2"/>
            </p:custDataLst>
            <p:extLst>
              <p:ext uri="{D42A27DB-BD31-4B8C-83A1-F6EECF244321}">
                <p14:modId xmlns:p14="http://schemas.microsoft.com/office/powerpoint/2010/main" val="3225630406"/>
              </p:ext>
            </p:extLst>
          </p:nvPr>
        </p:nvGraphicFramePr>
        <p:xfrm>
          <a:off x="1368998" y="1650676"/>
          <a:ext cx="6406003" cy="2514600"/>
        </p:xfrm>
        <a:graphic>
          <a:graphicData uri="http://schemas.openxmlformats.org/drawingml/2006/table">
            <a:tbl>
              <a:tblPr firstRow="1" bandRow="1">
                <a:tableStyleId>{262E010C-B011-46DF-AD05-B8B1914F3780}</a:tableStyleId>
              </a:tblPr>
              <a:tblGrid>
                <a:gridCol w="3261725">
                  <a:extLst>
                    <a:ext uri="{9D8B030D-6E8A-4147-A177-3AD203B41FA5}">
                      <a16:colId xmlns:a16="http://schemas.microsoft.com/office/drawing/2014/main" val="4083683731"/>
                    </a:ext>
                  </a:extLst>
                </a:gridCol>
                <a:gridCol w="3144278">
                  <a:extLst>
                    <a:ext uri="{9D8B030D-6E8A-4147-A177-3AD203B41FA5}">
                      <a16:colId xmlns:a16="http://schemas.microsoft.com/office/drawing/2014/main" val="565488932"/>
                    </a:ext>
                  </a:extLst>
                </a:gridCol>
              </a:tblGrid>
              <a:tr h="423806">
                <a:tc>
                  <a:txBody>
                    <a:bodyPr/>
                    <a:lstStyle/>
                    <a:p>
                      <a:pPr algn="l"/>
                      <a:r>
                        <a:rPr lang="fr-CA" sz="2000" b="1" i="0" u="none" strike="noStrike" cap="none">
                          <a:solidFill>
                            <a:srgbClr val="0A3B48"/>
                          </a:solidFill>
                          <a:latin typeface="Montserrat" panose="00000500000000000000" pitchFamily="2" charset="0"/>
                          <a:cs typeface="Arial"/>
                          <a:sym typeface="Arial"/>
                        </a:rPr>
                        <a:t>Confidentialité dès la conception</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A" sz="2000" b="1" i="0" u="none" strike="noStrike" cap="none">
                          <a:solidFill>
                            <a:srgbClr val="0A3B48"/>
                          </a:solidFill>
                          <a:latin typeface="Montserrat" panose="00000500000000000000" pitchFamily="2" charset="0"/>
                          <a:cs typeface="Arial"/>
                          <a:sym typeface="Arial"/>
                        </a:rPr>
                        <a:t>Pratiques exemplaires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6556344"/>
                  </a:ext>
                </a:extLst>
              </a:tr>
              <a:tr h="370840">
                <a:tc>
                  <a:txBody>
                    <a:bodyPr/>
                    <a:lstStyle/>
                    <a:p>
                      <a:pPr marL="285750" lvl="1" indent="-285750" algn="l">
                        <a:spcAft>
                          <a:spcPts val="600"/>
                        </a:spcAft>
                        <a:buFont typeface="Arial" panose="020B0604020202020204" pitchFamily="34" charset="0"/>
                        <a:buChar char="•"/>
                      </a:pPr>
                      <a:r>
                        <a:rPr lang="fr-CA">
                          <a:latin typeface="Montserrat" panose="00000500000000000000" pitchFamily="2" charset="0"/>
                        </a:rPr>
                        <a:t>Modèle de données fédérées</a:t>
                      </a:r>
                    </a:p>
                    <a:p>
                      <a:pPr marL="285750" lvl="1" indent="-285750" algn="l">
                        <a:spcAft>
                          <a:spcPts val="600"/>
                        </a:spcAft>
                        <a:buFont typeface="Arial" panose="020B0604020202020204" pitchFamily="34" charset="0"/>
                        <a:buChar char="•"/>
                      </a:pPr>
                      <a:r>
                        <a:rPr lang="fr-CA">
                          <a:latin typeface="Montserrat" panose="00000500000000000000" pitchFamily="2" charset="0"/>
                        </a:rPr>
                        <a:t>Apprentissage fédéré</a:t>
                      </a:r>
                    </a:p>
                    <a:p>
                      <a:pPr marL="285750" lvl="1" indent="-285750" algn="l">
                        <a:spcAft>
                          <a:spcPts val="600"/>
                        </a:spcAft>
                        <a:buFont typeface="Arial" panose="020B0604020202020204" pitchFamily="34" charset="0"/>
                        <a:buChar char="•"/>
                      </a:pPr>
                      <a:r>
                        <a:rPr lang="fr-CA">
                          <a:latin typeface="Montserrat" panose="00000500000000000000" pitchFamily="2" charset="0"/>
                        </a:rPr>
                        <a:t>Conformité aux normes de l’industrie</a:t>
                      </a:r>
                    </a:p>
                    <a:p>
                      <a:pPr marL="285750" lvl="1" indent="-285750" algn="l">
                        <a:spcAft>
                          <a:spcPts val="600"/>
                        </a:spcAft>
                        <a:buFont typeface="Arial" panose="020B0604020202020204" pitchFamily="34" charset="0"/>
                        <a:buChar char="•"/>
                      </a:pPr>
                      <a:r>
                        <a:rPr lang="fr-CA">
                          <a:latin typeface="Montserrat" panose="00000500000000000000" pitchFamily="2" charset="0"/>
                        </a:rPr>
                        <a:t>Contrôles d’accès (p. ex., selon l’utilisateur, limité dans le temps)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fr-CA" sz="1400" b="0" i="0" u="none" strike="noStrike" cap="none" dirty="0">
                          <a:solidFill>
                            <a:srgbClr val="000000"/>
                          </a:solidFill>
                          <a:latin typeface="Montserrat" panose="00000500000000000000" pitchFamily="2" charset="0"/>
                          <a:cs typeface="Arial"/>
                          <a:sym typeface="Arial"/>
                        </a:rPr>
                        <a:t>Modèle de données commun OMOP (</a:t>
                      </a:r>
                      <a:r>
                        <a:rPr lang="fr-CA" sz="1400" b="0" i="0" u="none" strike="noStrike" cap="none" dirty="0" err="1">
                          <a:solidFill>
                            <a:srgbClr val="000000"/>
                          </a:solidFill>
                          <a:latin typeface="Montserrat" panose="00000500000000000000" pitchFamily="2" charset="0"/>
                          <a:cs typeface="Arial"/>
                          <a:sym typeface="Arial"/>
                        </a:rPr>
                        <a:t>Observational</a:t>
                      </a:r>
                      <a:r>
                        <a:rPr lang="fr-CA" sz="1400" b="0" i="0" u="none" strike="noStrike" cap="none" dirty="0">
                          <a:solidFill>
                            <a:srgbClr val="000000"/>
                          </a:solidFill>
                          <a:latin typeface="Montserrat" panose="00000500000000000000" pitchFamily="2" charset="0"/>
                          <a:cs typeface="Arial"/>
                          <a:sym typeface="Arial"/>
                        </a:rPr>
                        <a:t> Medical </a:t>
                      </a:r>
                      <a:r>
                        <a:rPr lang="fr-CA" sz="1400" b="0" i="0" u="none" strike="noStrike" cap="none" dirty="0" err="1">
                          <a:solidFill>
                            <a:srgbClr val="000000"/>
                          </a:solidFill>
                          <a:latin typeface="Montserrat" panose="00000500000000000000" pitchFamily="2" charset="0"/>
                          <a:cs typeface="Arial"/>
                          <a:sym typeface="Arial"/>
                        </a:rPr>
                        <a:t>Outcomes</a:t>
                      </a:r>
                      <a:r>
                        <a:rPr lang="fr-CA" sz="1400" b="0" i="0" u="none" strike="noStrike" cap="none" dirty="0">
                          <a:solidFill>
                            <a:srgbClr val="000000"/>
                          </a:solidFill>
                          <a:latin typeface="Montserrat" panose="00000500000000000000" pitchFamily="2" charset="0"/>
                          <a:cs typeface="Arial"/>
                          <a:sym typeface="Arial"/>
                        </a:rPr>
                        <a:t> Partnership)</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b="0" i="0" u="none" strike="noStrike" cap="none" dirty="0">
                        <a:solidFill>
                          <a:srgbClr val="000000"/>
                        </a:solidFill>
                        <a:latin typeface="Montserrat" panose="00000500000000000000" pitchFamily="2"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fr-CA" sz="1400" b="0" i="0" u="none" strike="noStrike" cap="none" dirty="0">
                          <a:solidFill>
                            <a:srgbClr val="000000"/>
                          </a:solidFill>
                          <a:latin typeface="Montserrat" panose="00000500000000000000" pitchFamily="2" charset="0"/>
                          <a:cs typeface="Arial"/>
                          <a:sym typeface="Arial"/>
                        </a:rPr>
                        <a:t>Principes FAIR : données </a:t>
                      </a:r>
                      <a:r>
                        <a:rPr lang="fr-CA" sz="1400" b="1" i="0" u="none" strike="noStrike" cap="none" dirty="0">
                          <a:solidFill>
                            <a:srgbClr val="000000"/>
                          </a:solidFill>
                          <a:latin typeface="Montserrat" panose="00000500000000000000" pitchFamily="2" charset="0"/>
                          <a:cs typeface="Arial"/>
                          <a:sym typeface="Arial"/>
                        </a:rPr>
                        <a:t>f</a:t>
                      </a:r>
                      <a:r>
                        <a:rPr lang="fr-CA" sz="1400" b="0" i="0" u="none" strike="noStrike" cap="none" dirty="0">
                          <a:solidFill>
                            <a:srgbClr val="000000"/>
                          </a:solidFill>
                          <a:latin typeface="Montserrat" panose="00000500000000000000" pitchFamily="2" charset="0"/>
                          <a:cs typeface="Arial"/>
                          <a:sym typeface="Arial"/>
                        </a:rPr>
                        <a:t>aciles à trouver, </a:t>
                      </a:r>
                      <a:r>
                        <a:rPr lang="fr-CA" sz="1400" b="1" i="0" u="none" strike="noStrike" cap="none" dirty="0">
                          <a:solidFill>
                            <a:srgbClr val="000000"/>
                          </a:solidFill>
                          <a:latin typeface="Montserrat" panose="00000500000000000000" pitchFamily="2" charset="0"/>
                          <a:cs typeface="Arial"/>
                          <a:sym typeface="Arial"/>
                        </a:rPr>
                        <a:t>a</a:t>
                      </a:r>
                      <a:r>
                        <a:rPr lang="fr-CA" sz="1400" b="0" i="0" u="none" strike="noStrike" cap="none" dirty="0">
                          <a:solidFill>
                            <a:srgbClr val="000000"/>
                          </a:solidFill>
                          <a:latin typeface="Montserrat" panose="00000500000000000000" pitchFamily="2" charset="0"/>
                          <a:cs typeface="Arial"/>
                          <a:sym typeface="Arial"/>
                        </a:rPr>
                        <a:t>ccessibles, </a:t>
                      </a:r>
                      <a:r>
                        <a:rPr lang="fr-CA" sz="1400" b="1" i="0" u="none" strike="noStrike" cap="none" dirty="0">
                          <a:solidFill>
                            <a:srgbClr val="000000"/>
                          </a:solidFill>
                          <a:latin typeface="Montserrat" panose="00000500000000000000" pitchFamily="2" charset="0"/>
                          <a:cs typeface="Arial"/>
                          <a:sym typeface="Arial"/>
                        </a:rPr>
                        <a:t>i</a:t>
                      </a:r>
                      <a:r>
                        <a:rPr lang="fr-CA" sz="1400" b="0" i="0" u="none" strike="noStrike" cap="none" dirty="0">
                          <a:solidFill>
                            <a:srgbClr val="000000"/>
                          </a:solidFill>
                          <a:latin typeface="Montserrat" panose="00000500000000000000" pitchFamily="2" charset="0"/>
                          <a:cs typeface="Arial"/>
                          <a:sym typeface="Arial"/>
                        </a:rPr>
                        <a:t>nteropérables et </a:t>
                      </a:r>
                      <a:r>
                        <a:rPr lang="fr-CA" sz="1400" b="1" i="0" u="none" strike="noStrike" cap="none" dirty="0">
                          <a:solidFill>
                            <a:srgbClr val="000000"/>
                          </a:solidFill>
                          <a:latin typeface="Montserrat" panose="00000500000000000000" pitchFamily="2" charset="0"/>
                          <a:cs typeface="Arial"/>
                          <a:sym typeface="Arial"/>
                        </a:rPr>
                        <a:t>r</a:t>
                      </a:r>
                      <a:r>
                        <a:rPr lang="fr-CA" sz="1400" b="0" i="0" u="none" strike="noStrike" cap="none" dirty="0">
                          <a:solidFill>
                            <a:srgbClr val="000000"/>
                          </a:solidFill>
                          <a:latin typeface="Montserrat" panose="00000500000000000000" pitchFamily="2" charset="0"/>
                          <a:cs typeface="Arial"/>
                          <a:sym typeface="Arial"/>
                        </a:rPr>
                        <a:t>éutilisables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946597790"/>
                  </a:ext>
                </a:extLst>
              </a:tr>
            </a:tbl>
          </a:graphicData>
        </a:graphic>
      </p:graphicFrame>
      <p:sp>
        <p:nvSpPr>
          <p:cNvPr id="8" name="TextBox 7">
            <a:extLst>
              <a:ext uri="{FF2B5EF4-FFF2-40B4-BE49-F238E27FC236}">
                <a16:creationId xmlns:a16="http://schemas.microsoft.com/office/drawing/2014/main" id="{8247AFAE-E066-4806-D633-82D12414D85B}"/>
              </a:ext>
            </a:extLst>
          </p:cNvPr>
          <p:cNvSpPr txBox="1"/>
          <p:nvPr>
            <p:custDataLst>
              <p:tags r:id="rId3"/>
            </p:custDataLst>
          </p:nvPr>
        </p:nvSpPr>
        <p:spPr>
          <a:xfrm>
            <a:off x="2600587" y="1080007"/>
            <a:ext cx="3467616" cy="369332"/>
          </a:xfrm>
          <a:prstGeom prst="rect">
            <a:avLst/>
          </a:prstGeom>
          <a:noFill/>
        </p:spPr>
        <p:txBody>
          <a:bodyPr wrap="none" rtlCol="0">
            <a:spAutoFit/>
          </a:bodyPr>
          <a:lstStyle/>
          <a:p>
            <a:r>
              <a:rPr lang="fr-CA" sz="1800" b="1" u="sng">
                <a:solidFill>
                  <a:srgbClr val="0A3B48"/>
                </a:solidFill>
                <a:latin typeface="Montserrat" panose="00000500000000000000" pitchFamily="2" charset="0"/>
              </a:rPr>
              <a:t>Découvrir. Préparer. Analyser.</a:t>
            </a:r>
          </a:p>
        </p:txBody>
      </p:sp>
      <p:pic>
        <p:nvPicPr>
          <p:cNvPr id="9" name="Google Shape;628;p141">
            <a:extLst>
              <a:ext uri="{FF2B5EF4-FFF2-40B4-BE49-F238E27FC236}">
                <a16:creationId xmlns:a16="http://schemas.microsoft.com/office/drawing/2014/main" id="{DB1027B6-D7B6-B3E6-2F78-F9A0A0F19411}"/>
              </a:ext>
            </a:extLst>
          </p:cNvPr>
          <p:cNvPicPr preferRelativeResize="0"/>
          <p:nvPr>
            <p:custDataLst>
              <p:tags r:id="rId4"/>
            </p:custDataLst>
          </p:nvPr>
        </p:nvPicPr>
        <p:blipFill>
          <a:blip r:embed="rId8"/>
          <a:srcRect/>
          <a:stretch/>
        </p:blipFill>
        <p:spPr>
          <a:xfrm>
            <a:off x="70031" y="4508962"/>
            <a:ext cx="834450" cy="595946"/>
          </a:xfrm>
          <a:prstGeom prst="rect">
            <a:avLst/>
          </a:prstGeom>
          <a:noFill/>
          <a:ln>
            <a:noFill/>
          </a:ln>
        </p:spPr>
      </p:pic>
      <p:pic>
        <p:nvPicPr>
          <p:cNvPr id="10" name="Google Shape;571;p134" descr="A logo of a group of people running&#10;&#10;AI-generated content may be incorrect." title="TFRI_RGB_Horizontal_TerryBlue_BIL.png">
            <a:extLst>
              <a:ext uri="{FF2B5EF4-FFF2-40B4-BE49-F238E27FC236}">
                <a16:creationId xmlns:a16="http://schemas.microsoft.com/office/drawing/2014/main" id="{0F6D9480-356E-059A-1969-2356C1AF0E99}"/>
              </a:ext>
            </a:extLst>
          </p:cNvPr>
          <p:cNvPicPr preferRelativeResize="0"/>
          <p:nvPr>
            <p:custDataLst>
              <p:tags r:id="rId5"/>
            </p:custDataLst>
          </p:nvPr>
        </p:nvPicPr>
        <p:blipFill>
          <a:blip r:embed="rId9">
            <a:alphaModFix/>
          </a:blip>
          <a:stretch>
            <a:fillRect/>
          </a:stretch>
        </p:blipFill>
        <p:spPr>
          <a:xfrm>
            <a:off x="7542227" y="4006048"/>
            <a:ext cx="1601773" cy="1601773"/>
          </a:xfrm>
          <a:prstGeom prst="rect">
            <a:avLst/>
          </a:prstGeom>
          <a:noFill/>
          <a:ln>
            <a:noFill/>
          </a:ln>
        </p:spPr>
      </p:pic>
    </p:spTree>
    <p:extLst>
      <p:ext uri="{BB962C8B-B14F-4D97-AF65-F5344CB8AC3E}">
        <p14:creationId xmlns:p14="http://schemas.microsoft.com/office/powerpoint/2010/main" val="22737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3" name="Picture 2">
            <a:extLst>
              <a:ext uri="{FF2B5EF4-FFF2-40B4-BE49-F238E27FC236}">
                <a16:creationId xmlns:a16="http://schemas.microsoft.com/office/drawing/2014/main" id="{E19893D4-9F77-82F4-5BF5-C78A0065CEF7}"/>
              </a:ext>
            </a:extLst>
          </p:cNvPr>
          <p:cNvPicPr>
            <a:picLocks noChangeAspect="1"/>
          </p:cNvPicPr>
          <p:nvPr/>
        </p:nvPicPr>
        <p:blipFill>
          <a:blip r:embed="rId6"/>
          <a:srcRect/>
          <a:stretch/>
        </p:blipFill>
        <p:spPr>
          <a:xfrm>
            <a:off x="2656521" y="0"/>
            <a:ext cx="6429375" cy="5143499"/>
          </a:xfrm>
          <a:prstGeom prst="rect">
            <a:avLst/>
          </a:prstGeom>
        </p:spPr>
      </p:pic>
      <p:sp>
        <p:nvSpPr>
          <p:cNvPr id="679" name="Google Shape;679;p148"/>
          <p:cNvSpPr txBox="1"/>
          <p:nvPr>
            <p:custDataLst>
              <p:tags r:id="rId1"/>
            </p:custDataLst>
          </p:nvPr>
        </p:nvSpPr>
        <p:spPr>
          <a:xfrm>
            <a:off x="215155" y="881274"/>
            <a:ext cx="2828084" cy="37240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chemeClr val="dk1"/>
              </a:solidFill>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fr-CA" sz="1200" dirty="0">
                <a:solidFill>
                  <a:schemeClr val="dk1"/>
                </a:solidFill>
                <a:latin typeface="Montserrat"/>
                <a:ea typeface="Montserrat"/>
                <a:cs typeface="Montserrat"/>
                <a:sym typeface="Montserrat"/>
              </a:rPr>
              <a:t>La DHDP utilise un modèle fédéré afin de protéger les données délicates des patients.</a:t>
            </a:r>
          </a:p>
          <a:p>
            <a:pPr lvl="0" algn="l" rtl="0">
              <a:spcBef>
                <a:spcPts val="0"/>
              </a:spcBef>
              <a:spcAft>
                <a:spcPts val="0"/>
              </a:spcAft>
            </a:pPr>
            <a:endParaRPr lang="en-US" sz="1200" dirty="0">
              <a:solidFill>
                <a:schemeClr val="dk1"/>
              </a:solidFill>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fr-CA" sz="1200" dirty="0">
                <a:solidFill>
                  <a:schemeClr val="dk1"/>
                </a:solidFill>
                <a:latin typeface="Montserrat"/>
                <a:ea typeface="Montserrat"/>
                <a:cs typeface="Montserrat"/>
                <a:sym typeface="Montserrat"/>
              </a:rPr>
              <a:t>En vertu de ce modèle, les données des patients demeurent là où elles ont été générées et ne sortent jamais des limites de leur établissement, de leur région ou de leur province. </a:t>
            </a:r>
          </a:p>
          <a:p>
            <a:pPr lvl="0" algn="l" rtl="0">
              <a:spcBef>
                <a:spcPts val="0"/>
              </a:spcBef>
              <a:spcAft>
                <a:spcPts val="0"/>
              </a:spcAft>
            </a:pPr>
            <a:endParaRPr lang="en-US" sz="1200" dirty="0">
              <a:solidFill>
                <a:schemeClr val="dk1"/>
              </a:solidFill>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fr-CA" sz="1200" dirty="0">
                <a:solidFill>
                  <a:schemeClr val="dk1"/>
                </a:solidFill>
                <a:latin typeface="Montserrat"/>
                <a:ea typeface="Montserrat"/>
                <a:cs typeface="Montserrat"/>
                <a:sym typeface="Montserrat"/>
              </a:rPr>
              <a:t>Chaque site gère ses propres données et utilisateurs et contrôle parfaitement qui peut accéder à chaque ensemble de données. </a:t>
            </a:r>
          </a:p>
        </p:txBody>
      </p:sp>
      <p:sp>
        <p:nvSpPr>
          <p:cNvPr id="4" name="TextBox 3">
            <a:extLst>
              <a:ext uri="{FF2B5EF4-FFF2-40B4-BE49-F238E27FC236}">
                <a16:creationId xmlns:a16="http://schemas.microsoft.com/office/drawing/2014/main" id="{0A659942-9BC8-5CF3-DE9D-512706D4FAD8}"/>
              </a:ext>
            </a:extLst>
          </p:cNvPr>
          <p:cNvSpPr txBox="1"/>
          <p:nvPr>
            <p:custDataLst>
              <p:tags r:id="rId2"/>
            </p:custDataLst>
          </p:nvPr>
        </p:nvSpPr>
        <p:spPr>
          <a:xfrm>
            <a:off x="4689764" y="4828000"/>
            <a:ext cx="2686954" cy="253916"/>
          </a:xfrm>
          <a:prstGeom prst="rect">
            <a:avLst/>
          </a:prstGeom>
          <a:noFill/>
        </p:spPr>
        <p:txBody>
          <a:bodyPr wrap="none" rtlCol="0">
            <a:spAutoFit/>
          </a:bodyPr>
          <a:lstStyle/>
          <a:p>
            <a:r>
              <a:rPr lang="fr-CA" sz="1050">
                <a:solidFill>
                  <a:schemeClr val="dk1"/>
                </a:solidFill>
                <a:latin typeface="Montserrat"/>
              </a:rPr>
              <a:t>Source : Documents d’appui du </a:t>
            </a:r>
            <a:r>
              <a:rPr lang="fr-CA" sz="1050">
                <a:solidFill>
                  <a:schemeClr val="dk1"/>
                </a:solidFill>
                <a:latin typeface="Montserrat"/>
                <a:hlinkClick r:id="rId7"/>
              </a:rPr>
              <a:t>FISN</a:t>
            </a:r>
            <a:r>
              <a:rPr lang="fr-CA" sz="1050">
                <a:solidFill>
                  <a:schemeClr val="dk1"/>
                </a:solidFill>
                <a:latin typeface="Montserrat"/>
              </a:rPr>
              <a:t>.</a:t>
            </a:r>
          </a:p>
        </p:txBody>
      </p:sp>
      <p:sp>
        <p:nvSpPr>
          <p:cNvPr id="8" name="TextBox 7">
            <a:extLst>
              <a:ext uri="{FF2B5EF4-FFF2-40B4-BE49-F238E27FC236}">
                <a16:creationId xmlns:a16="http://schemas.microsoft.com/office/drawing/2014/main" id="{B0EF24B9-C23D-2D2C-B5D0-91C7321096FB}"/>
              </a:ext>
            </a:extLst>
          </p:cNvPr>
          <p:cNvSpPr txBox="1"/>
          <p:nvPr>
            <p:custDataLst>
              <p:tags r:id="rId3"/>
            </p:custDataLst>
          </p:nvPr>
        </p:nvSpPr>
        <p:spPr>
          <a:xfrm>
            <a:off x="302630" y="315500"/>
            <a:ext cx="3919745" cy="800219"/>
          </a:xfrm>
          <a:prstGeom prst="rect">
            <a:avLst/>
          </a:prstGeom>
          <a:noFill/>
        </p:spPr>
        <p:txBody>
          <a:bodyPr wrap="square">
            <a:spAutoFit/>
          </a:bodyPr>
          <a:lstStyle/>
          <a:p>
            <a:pPr lvl="0"/>
            <a:r>
              <a:rPr lang="fr-CA" sz="2300" b="1" dirty="0">
                <a:solidFill>
                  <a:srgbClr val="0A3B48"/>
                </a:solidFill>
                <a:latin typeface="Montserrat"/>
                <a:sym typeface="Montserrat"/>
              </a:rPr>
              <a:t>Architecture fédérée, confidentialité assurée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50"/>
          <p:cNvSpPr txBox="1">
            <a:spLocks noGrp="1"/>
          </p:cNvSpPr>
          <p:nvPr>
            <p:ph type="title"/>
            <p:custDataLst>
              <p:tags r:id="rId1"/>
            </p:custDataLst>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A3B48"/>
              </a:buClr>
              <a:buSzPts val="2800"/>
              <a:buFont typeface="Arial"/>
              <a:buNone/>
            </a:pPr>
            <a:r>
              <a:rPr lang="fr-CA" dirty="0">
                <a:latin typeface="Montserrat"/>
                <a:ea typeface="Montserrat"/>
                <a:cs typeface="Montserrat"/>
                <a:sym typeface="Montserrat"/>
              </a:rPr>
              <a:t>Apprentissage fédéré</a:t>
            </a:r>
          </a:p>
        </p:txBody>
      </p:sp>
      <p:sp>
        <p:nvSpPr>
          <p:cNvPr id="694" name="Google Shape;694;p150"/>
          <p:cNvSpPr txBox="1">
            <a:spLocks noGrp="1"/>
          </p:cNvSpPr>
          <p:nvPr>
            <p:ph type="body" idx="1"/>
            <p:custDataLst>
              <p:tags r:id="rId2"/>
            </p:custDataLst>
          </p:nvPr>
        </p:nvSpPr>
        <p:spPr>
          <a:xfrm>
            <a:off x="457200" y="1069725"/>
            <a:ext cx="2909400" cy="3394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1200"/>
              </a:spcBef>
              <a:spcAft>
                <a:spcPts val="1200"/>
              </a:spcAft>
              <a:buNone/>
            </a:pPr>
            <a:r>
              <a:rPr lang="fr-CA" dirty="0">
                <a:latin typeface="Montserrat" panose="00000500000000000000" pitchFamily="2" charset="0"/>
                <a:ea typeface="Montserrat Medium"/>
                <a:cs typeface="Montserrat Medium"/>
                <a:sym typeface="Montserrat Medium"/>
              </a:rPr>
              <a:t>L’apprentissage fédéré (AF) est un paradigme d’apprentissage machine (AM) qui permet de mettre au point des modèles d’AM sur de multiples nœuds décentralisés (p. ex. hôpitaux, centres de recherche) tout en préservant la confidentialité des données médicales sensibles, puisqu’elles demeurent dans la base de données du site où elles ont été générées.</a:t>
            </a:r>
          </a:p>
        </p:txBody>
      </p:sp>
      <p:pic>
        <p:nvPicPr>
          <p:cNvPr id="695" name="Google Shape;695;p150"/>
          <p:cNvPicPr preferRelativeResize="0"/>
          <p:nvPr>
            <p:custDataLst>
              <p:tags r:id="rId3"/>
            </p:custDataLst>
          </p:nvPr>
        </p:nvPicPr>
        <p:blipFill>
          <a:blip r:embed="rId9">
            <a:alphaModFix/>
          </a:blip>
          <a:stretch>
            <a:fillRect/>
          </a:stretch>
        </p:blipFill>
        <p:spPr>
          <a:xfrm>
            <a:off x="3564009" y="906012"/>
            <a:ext cx="5188594" cy="3491102"/>
          </a:xfrm>
          <a:prstGeom prst="rect">
            <a:avLst/>
          </a:prstGeom>
          <a:noFill/>
          <a:ln w="6350">
            <a:solidFill>
              <a:schemeClr val="tx1"/>
            </a:solidFill>
          </a:ln>
        </p:spPr>
      </p:pic>
      <p:sp>
        <p:nvSpPr>
          <p:cNvPr id="2" name="TextBox 1">
            <a:extLst>
              <a:ext uri="{FF2B5EF4-FFF2-40B4-BE49-F238E27FC236}">
                <a16:creationId xmlns:a16="http://schemas.microsoft.com/office/drawing/2014/main" id="{D848F436-5B78-9FF2-0FAA-6B93B8215270}"/>
              </a:ext>
            </a:extLst>
          </p:cNvPr>
          <p:cNvSpPr txBox="1"/>
          <p:nvPr>
            <p:custDataLst>
              <p:tags r:id="rId4"/>
            </p:custDataLst>
          </p:nvPr>
        </p:nvSpPr>
        <p:spPr>
          <a:xfrm>
            <a:off x="4882699" y="4464225"/>
            <a:ext cx="2113079" cy="253916"/>
          </a:xfrm>
          <a:prstGeom prst="rect">
            <a:avLst/>
          </a:prstGeom>
          <a:noFill/>
        </p:spPr>
        <p:txBody>
          <a:bodyPr wrap="none" rtlCol="0">
            <a:spAutoFit/>
          </a:bodyPr>
          <a:lstStyle/>
          <a:p>
            <a:r>
              <a:rPr lang="fr-CA" sz="1050">
                <a:latin typeface="Montserrat Light" panose="00000400000000000000" pitchFamily="2" charset="0"/>
              </a:rPr>
              <a:t>Source de l’image : </a:t>
            </a:r>
            <a:r>
              <a:rPr lang="fr-CA" sz="1050">
                <a:latin typeface="Montserrat Light" panose="00000400000000000000" pitchFamily="2" charset="0"/>
                <a:hlinkClick r:id="rId10"/>
              </a:rPr>
              <a:t>ResearchGate</a:t>
            </a:r>
          </a:p>
        </p:txBody>
      </p:sp>
      <p:pic>
        <p:nvPicPr>
          <p:cNvPr id="3" name="Google Shape;628;p141">
            <a:extLst>
              <a:ext uri="{FF2B5EF4-FFF2-40B4-BE49-F238E27FC236}">
                <a16:creationId xmlns:a16="http://schemas.microsoft.com/office/drawing/2014/main" id="{7F35D579-D1BA-E714-2AD0-0FE82273B05E}"/>
              </a:ext>
            </a:extLst>
          </p:cNvPr>
          <p:cNvPicPr preferRelativeResize="0"/>
          <p:nvPr>
            <p:custDataLst>
              <p:tags r:id="rId5"/>
            </p:custDataLst>
          </p:nvPr>
        </p:nvPicPr>
        <p:blipFill>
          <a:blip r:embed="rId11"/>
          <a:srcRect/>
          <a:stretch/>
        </p:blipFill>
        <p:spPr>
          <a:xfrm>
            <a:off x="70031" y="4508962"/>
            <a:ext cx="834450" cy="595946"/>
          </a:xfrm>
          <a:prstGeom prst="rect">
            <a:avLst/>
          </a:prstGeom>
          <a:noFill/>
          <a:ln>
            <a:noFill/>
          </a:ln>
        </p:spPr>
      </p:pic>
      <p:pic>
        <p:nvPicPr>
          <p:cNvPr id="4" name="Google Shape;571;p134" descr="A logo of a group of people running&#10;&#10;AI-generated content may be incorrect." title="TFRI_RGB_Horizontal_TerryBlue_BIL.png">
            <a:extLst>
              <a:ext uri="{FF2B5EF4-FFF2-40B4-BE49-F238E27FC236}">
                <a16:creationId xmlns:a16="http://schemas.microsoft.com/office/drawing/2014/main" id="{F8CA8F4F-AEBD-E4CC-2153-1CCAF3AFC705}"/>
              </a:ext>
            </a:extLst>
          </p:cNvPr>
          <p:cNvPicPr preferRelativeResize="0"/>
          <p:nvPr>
            <p:custDataLst>
              <p:tags r:id="rId6"/>
            </p:custDataLst>
          </p:nvPr>
        </p:nvPicPr>
        <p:blipFill>
          <a:blip r:embed="rId12">
            <a:alphaModFix/>
          </a:blip>
          <a:stretch>
            <a:fillRect/>
          </a:stretch>
        </p:blipFill>
        <p:spPr>
          <a:xfrm>
            <a:off x="7542227" y="4006048"/>
            <a:ext cx="1601773" cy="1601773"/>
          </a:xfrm>
          <a:prstGeom prst="rect">
            <a:avLst/>
          </a:prstGeom>
          <a:noFill/>
          <a:ln>
            <a:noFill/>
          </a:ln>
        </p:spPr>
      </p:pic>
      <p:sp>
        <p:nvSpPr>
          <p:cNvPr id="5" name="TextBox 4">
            <a:extLst>
              <a:ext uri="{FF2B5EF4-FFF2-40B4-BE49-F238E27FC236}">
                <a16:creationId xmlns:a16="http://schemas.microsoft.com/office/drawing/2014/main" id="{83D51A49-21AD-92A1-4755-C078A8F73095}"/>
              </a:ext>
            </a:extLst>
          </p:cNvPr>
          <p:cNvSpPr txBox="1"/>
          <p:nvPr/>
        </p:nvSpPr>
        <p:spPr>
          <a:xfrm>
            <a:off x="5863440" y="952968"/>
            <a:ext cx="567108" cy="184666"/>
          </a:xfrm>
          <a:prstGeom prst="rect">
            <a:avLst/>
          </a:prstGeom>
          <a:solidFill>
            <a:schemeClr val="bg1"/>
          </a:solidFill>
        </p:spPr>
        <p:txBody>
          <a:bodyPr wrap="square" rtlCol="0">
            <a:spAutoFit/>
          </a:bodyPr>
          <a:lstStyle/>
          <a:p>
            <a:r>
              <a:rPr lang="fr-CA" sz="600" b="1" dirty="0">
                <a:solidFill>
                  <a:srgbClr val="0B3B49"/>
                </a:solidFill>
                <a:effectLst/>
                <a:latin typeface="Montserrat" panose="00000500000000000000" pitchFamily="2" charset="0"/>
                <a:ea typeface="Montserrat" panose="00000500000000000000" pitchFamily="2" charset="0"/>
                <a:cs typeface="Montserrat" panose="00000500000000000000" pitchFamily="2" charset="0"/>
              </a:rPr>
              <a:t>LÉGENDE</a:t>
            </a:r>
            <a:endParaRPr lang="en-CA" sz="400" b="1" dirty="0"/>
          </a:p>
        </p:txBody>
      </p:sp>
      <p:sp>
        <p:nvSpPr>
          <p:cNvPr id="6" name="TextBox 5">
            <a:extLst>
              <a:ext uri="{FF2B5EF4-FFF2-40B4-BE49-F238E27FC236}">
                <a16:creationId xmlns:a16="http://schemas.microsoft.com/office/drawing/2014/main" id="{B395F8B2-C148-2A9B-488A-AB2B92E55AD6}"/>
              </a:ext>
            </a:extLst>
          </p:cNvPr>
          <p:cNvSpPr txBox="1"/>
          <p:nvPr/>
        </p:nvSpPr>
        <p:spPr>
          <a:xfrm>
            <a:off x="7373781" y="1096415"/>
            <a:ext cx="448668" cy="165036"/>
          </a:xfrm>
          <a:prstGeom prst="rect">
            <a:avLst/>
          </a:prstGeom>
          <a:solidFill>
            <a:schemeClr val="bg1"/>
          </a:solidFill>
        </p:spPr>
        <p:txBody>
          <a:bodyPr wrap="square" lIns="36000" tIns="36000" rIns="36000" bIns="36000" rtlCol="0">
            <a:spAutoFit/>
          </a:bodyPr>
          <a:lstStyle/>
          <a:p>
            <a:pPr algn="ctr"/>
            <a:r>
              <a:rPr lang="fr-CA" sz="6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MODÈLE</a:t>
            </a:r>
            <a:endParaRPr lang="en-CA" sz="400" b="1" dirty="0">
              <a:solidFill>
                <a:schemeClr val="tx1"/>
              </a:solidFill>
            </a:endParaRPr>
          </a:p>
        </p:txBody>
      </p:sp>
      <p:sp>
        <p:nvSpPr>
          <p:cNvPr id="7" name="TextBox 6">
            <a:extLst>
              <a:ext uri="{FF2B5EF4-FFF2-40B4-BE49-F238E27FC236}">
                <a16:creationId xmlns:a16="http://schemas.microsoft.com/office/drawing/2014/main" id="{D04DA2C4-632E-7166-8AE9-B60E08C6DAB9}"/>
              </a:ext>
            </a:extLst>
          </p:cNvPr>
          <p:cNvSpPr txBox="1"/>
          <p:nvPr/>
        </p:nvSpPr>
        <p:spPr>
          <a:xfrm>
            <a:off x="3660518" y="1576399"/>
            <a:ext cx="2275938" cy="215444"/>
          </a:xfrm>
          <a:prstGeom prst="rect">
            <a:avLst/>
          </a:prstGeom>
          <a:solidFill>
            <a:schemeClr val="bg1"/>
          </a:solidFill>
        </p:spPr>
        <p:txBody>
          <a:bodyPr wrap="square" rtlCol="0">
            <a:spAutoFit/>
          </a:bodyPr>
          <a:lstStyle/>
          <a:p>
            <a:r>
              <a:rPr lang="fr-CA" sz="8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APPRENTISSAGE FÉDÉRÉ CENTRALISÉ</a:t>
            </a:r>
            <a:endParaRPr lang="en-CA" sz="600" b="1" dirty="0">
              <a:solidFill>
                <a:schemeClr val="tx1"/>
              </a:solidFill>
            </a:endParaRPr>
          </a:p>
        </p:txBody>
      </p:sp>
      <p:sp>
        <p:nvSpPr>
          <p:cNvPr id="8" name="TextBox 7">
            <a:extLst>
              <a:ext uri="{FF2B5EF4-FFF2-40B4-BE49-F238E27FC236}">
                <a16:creationId xmlns:a16="http://schemas.microsoft.com/office/drawing/2014/main" id="{8CA62056-C812-C525-1A57-FB713A87065A}"/>
              </a:ext>
            </a:extLst>
          </p:cNvPr>
          <p:cNvSpPr txBox="1"/>
          <p:nvPr/>
        </p:nvSpPr>
        <p:spPr>
          <a:xfrm>
            <a:off x="6351597" y="1174484"/>
            <a:ext cx="567108" cy="184666"/>
          </a:xfrm>
          <a:prstGeom prst="rect">
            <a:avLst/>
          </a:prstGeom>
          <a:solidFill>
            <a:schemeClr val="bg1"/>
          </a:solidFill>
        </p:spPr>
        <p:txBody>
          <a:bodyPr wrap="square" rtlCol="0">
            <a:spAutoFit/>
          </a:bodyPr>
          <a:lstStyle/>
          <a:p>
            <a:r>
              <a:rPr lang="fr-CA" sz="600" b="1" dirty="0">
                <a:solidFill>
                  <a:srgbClr val="0B3B49"/>
                </a:solidFill>
                <a:effectLst/>
                <a:latin typeface="Montserrat" panose="00000500000000000000" pitchFamily="2" charset="0"/>
                <a:ea typeface="Montserrat" panose="00000500000000000000" pitchFamily="2" charset="0"/>
                <a:cs typeface="Montserrat" panose="00000500000000000000" pitchFamily="2" charset="0"/>
              </a:rPr>
              <a:t>SERVEUR</a:t>
            </a:r>
            <a:endParaRPr lang="en-CA" sz="400" b="1" dirty="0"/>
          </a:p>
        </p:txBody>
      </p:sp>
      <p:sp>
        <p:nvSpPr>
          <p:cNvPr id="10" name="TextBox 9">
            <a:extLst>
              <a:ext uri="{FF2B5EF4-FFF2-40B4-BE49-F238E27FC236}">
                <a16:creationId xmlns:a16="http://schemas.microsoft.com/office/drawing/2014/main" id="{D35E0434-E0E2-150F-BFFB-B4ED1D7FD24F}"/>
              </a:ext>
            </a:extLst>
          </p:cNvPr>
          <p:cNvSpPr txBox="1"/>
          <p:nvPr/>
        </p:nvSpPr>
        <p:spPr>
          <a:xfrm>
            <a:off x="7144235" y="1273705"/>
            <a:ext cx="1520178" cy="165036"/>
          </a:xfrm>
          <a:prstGeom prst="rect">
            <a:avLst/>
          </a:prstGeom>
          <a:solidFill>
            <a:schemeClr val="bg1"/>
          </a:solidFill>
        </p:spPr>
        <p:txBody>
          <a:bodyPr wrap="square" lIns="36000" tIns="36000" rIns="36000" bIns="36000" rtlCol="0">
            <a:spAutoFit/>
          </a:bodyPr>
          <a:lstStyle/>
          <a:p>
            <a:r>
              <a:rPr lang="fr-CA" sz="6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ALGORITHME D’AGGRÉGATION</a:t>
            </a:r>
            <a:endParaRPr lang="en-CA" sz="400" b="1" dirty="0">
              <a:solidFill>
                <a:schemeClr val="tx1"/>
              </a:solidFill>
            </a:endParaRPr>
          </a:p>
        </p:txBody>
      </p:sp>
      <p:sp>
        <p:nvSpPr>
          <p:cNvPr id="11" name="TextBox 10">
            <a:extLst>
              <a:ext uri="{FF2B5EF4-FFF2-40B4-BE49-F238E27FC236}">
                <a16:creationId xmlns:a16="http://schemas.microsoft.com/office/drawing/2014/main" id="{DB1532A1-9600-1FA8-8662-D64CE080465E}"/>
              </a:ext>
            </a:extLst>
          </p:cNvPr>
          <p:cNvSpPr txBox="1"/>
          <p:nvPr/>
        </p:nvSpPr>
        <p:spPr>
          <a:xfrm>
            <a:off x="4622004" y="2446907"/>
            <a:ext cx="507208" cy="226591"/>
          </a:xfrm>
          <a:prstGeom prst="rect">
            <a:avLst/>
          </a:prstGeom>
          <a:solidFill>
            <a:schemeClr val="bg1"/>
          </a:solidFill>
        </p:spPr>
        <p:txBody>
          <a:bodyPr wrap="square" lIns="36000" tIns="36000" rIns="36000" bIns="36000" rtlCol="0">
            <a:spAutoFit/>
          </a:bodyPr>
          <a:lstStyle/>
          <a:p>
            <a:r>
              <a:rPr lang="fr-FR" sz="5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MISE À JOUR DU MODÈLE</a:t>
            </a:r>
            <a:endParaRPr lang="en-CA" sz="300" b="1" dirty="0">
              <a:solidFill>
                <a:schemeClr val="tx1"/>
              </a:solidFill>
            </a:endParaRPr>
          </a:p>
        </p:txBody>
      </p:sp>
      <p:sp>
        <p:nvSpPr>
          <p:cNvPr id="14" name="TextBox 13">
            <a:extLst>
              <a:ext uri="{FF2B5EF4-FFF2-40B4-BE49-F238E27FC236}">
                <a16:creationId xmlns:a16="http://schemas.microsoft.com/office/drawing/2014/main" id="{9C6105A1-9338-ED08-2473-B63AE31D0E45}"/>
              </a:ext>
            </a:extLst>
          </p:cNvPr>
          <p:cNvSpPr txBox="1"/>
          <p:nvPr/>
        </p:nvSpPr>
        <p:spPr>
          <a:xfrm>
            <a:off x="8097304" y="1069726"/>
            <a:ext cx="567109" cy="226591"/>
          </a:xfrm>
          <a:prstGeom prst="rect">
            <a:avLst/>
          </a:prstGeom>
          <a:solidFill>
            <a:schemeClr val="bg1"/>
          </a:solidFill>
        </p:spPr>
        <p:txBody>
          <a:bodyPr wrap="square" lIns="36000" tIns="36000" rIns="36000" bIns="36000" rtlCol="0">
            <a:spAutoFit/>
          </a:bodyPr>
          <a:lstStyle/>
          <a:p>
            <a:pPr algn="ctr"/>
            <a:r>
              <a:rPr lang="fr-CA" sz="5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ENSEMBLE DE DONNÉES</a:t>
            </a:r>
            <a:endParaRPr lang="en-CA" sz="300" b="1" dirty="0">
              <a:solidFill>
                <a:schemeClr val="tx1"/>
              </a:solidFill>
            </a:endParaRPr>
          </a:p>
        </p:txBody>
      </p:sp>
      <p:sp>
        <p:nvSpPr>
          <p:cNvPr id="15" name="TextBox 14">
            <a:extLst>
              <a:ext uri="{FF2B5EF4-FFF2-40B4-BE49-F238E27FC236}">
                <a16:creationId xmlns:a16="http://schemas.microsoft.com/office/drawing/2014/main" id="{50DEF366-4E5A-21F8-B3C0-1AF37783FF64}"/>
              </a:ext>
            </a:extLst>
          </p:cNvPr>
          <p:cNvSpPr txBox="1"/>
          <p:nvPr/>
        </p:nvSpPr>
        <p:spPr>
          <a:xfrm>
            <a:off x="6193756" y="1570529"/>
            <a:ext cx="2432789" cy="215444"/>
          </a:xfrm>
          <a:prstGeom prst="rect">
            <a:avLst/>
          </a:prstGeom>
          <a:solidFill>
            <a:schemeClr val="bg1"/>
          </a:solidFill>
        </p:spPr>
        <p:txBody>
          <a:bodyPr wrap="square" rtlCol="0">
            <a:spAutoFit/>
          </a:bodyPr>
          <a:lstStyle/>
          <a:p>
            <a:r>
              <a:rPr lang="fr-CA" sz="8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APPRENTISSAGE FÉDÉRÉ DÉCENTRALISÉ</a:t>
            </a:r>
            <a:endParaRPr lang="en-CA" sz="600" b="1" dirty="0">
              <a:solidFill>
                <a:schemeClr val="tx1"/>
              </a:solidFill>
            </a:endParaRPr>
          </a:p>
        </p:txBody>
      </p:sp>
      <p:sp>
        <p:nvSpPr>
          <p:cNvPr id="16" name="TextBox 15">
            <a:extLst>
              <a:ext uri="{FF2B5EF4-FFF2-40B4-BE49-F238E27FC236}">
                <a16:creationId xmlns:a16="http://schemas.microsoft.com/office/drawing/2014/main" id="{123F97D7-6168-24AE-2FA2-42A46D0CE1EC}"/>
              </a:ext>
            </a:extLst>
          </p:cNvPr>
          <p:cNvSpPr txBox="1"/>
          <p:nvPr/>
        </p:nvSpPr>
        <p:spPr>
          <a:xfrm>
            <a:off x="4043365" y="2694930"/>
            <a:ext cx="507208" cy="226591"/>
          </a:xfrm>
          <a:prstGeom prst="rect">
            <a:avLst/>
          </a:prstGeom>
          <a:solidFill>
            <a:schemeClr val="bg1"/>
          </a:solidFill>
        </p:spPr>
        <p:txBody>
          <a:bodyPr wrap="square" lIns="36000" tIns="36000" rIns="36000" bIns="36000" rtlCol="0">
            <a:spAutoFit/>
          </a:bodyPr>
          <a:lstStyle/>
          <a:p>
            <a:r>
              <a:rPr lang="fr-FR" sz="5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MISE À JOUR GLOBALE</a:t>
            </a:r>
            <a:endParaRPr lang="en-CA" sz="300" b="1" dirty="0">
              <a:solidFill>
                <a:schemeClr val="tx1"/>
              </a:solidFill>
            </a:endParaRPr>
          </a:p>
        </p:txBody>
      </p:sp>
      <p:sp>
        <p:nvSpPr>
          <p:cNvPr id="17" name="TextBox 16">
            <a:extLst>
              <a:ext uri="{FF2B5EF4-FFF2-40B4-BE49-F238E27FC236}">
                <a16:creationId xmlns:a16="http://schemas.microsoft.com/office/drawing/2014/main" id="{8C76FC75-DDD5-4B43-7445-173F2BEFBA70}"/>
              </a:ext>
            </a:extLst>
          </p:cNvPr>
          <p:cNvSpPr txBox="1"/>
          <p:nvPr/>
        </p:nvSpPr>
        <p:spPr>
          <a:xfrm>
            <a:off x="7069475" y="3160144"/>
            <a:ext cx="674350" cy="257369"/>
          </a:xfrm>
          <a:prstGeom prst="rect">
            <a:avLst/>
          </a:prstGeom>
          <a:solidFill>
            <a:schemeClr val="bg1"/>
          </a:solidFill>
        </p:spPr>
        <p:txBody>
          <a:bodyPr wrap="square" lIns="36000" tIns="36000" rIns="36000" bIns="36000" rtlCol="0">
            <a:spAutoFit/>
          </a:bodyPr>
          <a:lstStyle/>
          <a:p>
            <a:pPr algn="ctr"/>
            <a:r>
              <a:rPr lang="fr-FR" sz="600" b="1" dirty="0">
                <a:solidFill>
                  <a:schemeClr val="tx1"/>
                </a:solidFill>
                <a:effectLst/>
                <a:latin typeface="Montserrat" panose="00000500000000000000" pitchFamily="2" charset="0"/>
                <a:ea typeface="Montserrat" panose="00000500000000000000" pitchFamily="2" charset="0"/>
                <a:cs typeface="Montserrat" panose="00000500000000000000" pitchFamily="2" charset="0"/>
              </a:rPr>
              <a:t>ÉCHANGE DE PARAMÈTRES</a:t>
            </a:r>
            <a:endParaRPr lang="en-CA" sz="400" b="1" dirty="0">
              <a:solidFill>
                <a:schemeClr val="tx1"/>
              </a:solidFill>
            </a:endParaRPr>
          </a:p>
        </p:txBody>
      </p:sp>
      <p:sp>
        <p:nvSpPr>
          <p:cNvPr id="9" name="TextBox 8">
            <a:extLst>
              <a:ext uri="{FF2B5EF4-FFF2-40B4-BE49-F238E27FC236}">
                <a16:creationId xmlns:a16="http://schemas.microsoft.com/office/drawing/2014/main" id="{7B5ABBEC-E343-5370-22AE-DD2B3BE866F5}"/>
              </a:ext>
            </a:extLst>
          </p:cNvPr>
          <p:cNvSpPr txBox="1"/>
          <p:nvPr/>
        </p:nvSpPr>
        <p:spPr>
          <a:xfrm>
            <a:off x="3991025" y="1146556"/>
            <a:ext cx="814610" cy="288147"/>
          </a:xfrm>
          <a:prstGeom prst="rect">
            <a:avLst/>
          </a:prstGeom>
          <a:solidFill>
            <a:schemeClr val="bg1"/>
          </a:solidFill>
        </p:spPr>
        <p:txBody>
          <a:bodyPr wrap="square" lIns="36000" tIns="36000" rIns="36000" bIns="36000" rtlCol="0">
            <a:spAutoFit/>
          </a:bodyPr>
          <a:lstStyle/>
          <a:p>
            <a:r>
              <a:rPr lang="en-CA" sz="700" b="1" dirty="0">
                <a:effectLst/>
                <a:latin typeface="Montserrat" panose="00000500000000000000" pitchFamily="2" charset="0"/>
              </a:rPr>
              <a:t>PARTICIPANT FORMATEUR</a:t>
            </a:r>
            <a:endParaRPr lang="en-CA" sz="100" b="1" dirty="0">
              <a:solidFill>
                <a:schemeClr val="tx1"/>
              </a:solidFill>
              <a:latin typeface="Montserrat" panose="00000500000000000000" pitchFamily="2" charset="0"/>
            </a:endParaRPr>
          </a:p>
        </p:txBody>
      </p:sp>
      <p:sp>
        <p:nvSpPr>
          <p:cNvPr id="13" name="TextBox 12">
            <a:extLst>
              <a:ext uri="{FF2B5EF4-FFF2-40B4-BE49-F238E27FC236}">
                <a16:creationId xmlns:a16="http://schemas.microsoft.com/office/drawing/2014/main" id="{FD176319-6A59-C601-2A3F-6AF921C5FF47}"/>
              </a:ext>
            </a:extLst>
          </p:cNvPr>
          <p:cNvSpPr txBox="1"/>
          <p:nvPr/>
        </p:nvSpPr>
        <p:spPr>
          <a:xfrm>
            <a:off x="5171311" y="1175467"/>
            <a:ext cx="814609" cy="215444"/>
          </a:xfrm>
          <a:prstGeom prst="rect">
            <a:avLst/>
          </a:prstGeom>
          <a:solidFill>
            <a:schemeClr val="bg1"/>
          </a:solidFill>
        </p:spPr>
        <p:txBody>
          <a:bodyPr wrap="square" lIns="0" tIns="0" rIns="0" bIns="0" rtlCol="0">
            <a:spAutoFit/>
          </a:bodyPr>
          <a:lstStyle/>
          <a:p>
            <a:r>
              <a:rPr lang="en-CA" sz="700" b="1" dirty="0">
                <a:effectLst/>
                <a:latin typeface="Montserrat" panose="00000500000000000000" pitchFamily="2" charset="0"/>
              </a:rPr>
              <a:t>PARTICIPANT FORMATEUR</a:t>
            </a:r>
            <a:endParaRPr lang="en-CA" sz="100" b="1" dirty="0">
              <a:solidFill>
                <a:schemeClr val="tx1"/>
              </a:solidFill>
              <a:latin typeface="Montserrat"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7">
          <a:extLst>
            <a:ext uri="{FF2B5EF4-FFF2-40B4-BE49-F238E27FC236}">
              <a16:creationId xmlns:a16="http://schemas.microsoft.com/office/drawing/2014/main" id="{F8B708C8-331B-654E-016F-7736981EA3F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AAAC78-ADD7-0C84-4335-D5756E2739E2}"/>
              </a:ext>
            </a:extLst>
          </p:cNvPr>
          <p:cNvPicPr>
            <a:picLocks noChangeAspect="1"/>
          </p:cNvPicPr>
          <p:nvPr/>
        </p:nvPicPr>
        <p:blipFill>
          <a:blip r:embed="rId6"/>
          <a:srcRect/>
          <a:stretch/>
        </p:blipFill>
        <p:spPr>
          <a:xfrm>
            <a:off x="2818553" y="0"/>
            <a:ext cx="6429375" cy="5143499"/>
          </a:xfrm>
          <a:prstGeom prst="rect">
            <a:avLst/>
          </a:prstGeom>
        </p:spPr>
      </p:pic>
      <p:sp>
        <p:nvSpPr>
          <p:cNvPr id="679" name="Google Shape;679;p148">
            <a:extLst>
              <a:ext uri="{FF2B5EF4-FFF2-40B4-BE49-F238E27FC236}">
                <a16:creationId xmlns:a16="http://schemas.microsoft.com/office/drawing/2014/main" id="{64552B2F-BCC9-4A33-1CB8-89CDF897695E}"/>
              </a:ext>
            </a:extLst>
          </p:cNvPr>
          <p:cNvSpPr txBox="1"/>
          <p:nvPr>
            <p:custDataLst>
              <p:tags r:id="rId1"/>
            </p:custDataLst>
          </p:nvPr>
        </p:nvSpPr>
        <p:spPr>
          <a:xfrm>
            <a:off x="311019" y="1260308"/>
            <a:ext cx="2832231"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dirty="0">
                <a:solidFill>
                  <a:schemeClr val="dk1"/>
                </a:solidFill>
                <a:latin typeface="Montserrat Bold" panose="00000800000000000000" pitchFamily="2" charset="0"/>
                <a:sym typeface="Montserrat"/>
              </a:rPr>
              <a:t>Norme de données internationales</a:t>
            </a:r>
            <a:r>
              <a:rPr lang="fr-CA" dirty="0">
                <a:solidFill>
                  <a:schemeClr val="dk1"/>
                </a:solidFill>
                <a:latin typeface="Montserrat"/>
                <a:sym typeface="Montserrat"/>
              </a:rPr>
              <a:t> :</a:t>
            </a:r>
            <a:r>
              <a:rPr lang="fr-CA" sz="1300" b="1" dirty="0">
                <a:solidFill>
                  <a:srgbClr val="0A3B48"/>
                </a:solidFill>
                <a:latin typeface="Montserrat Medium"/>
                <a:sym typeface="Montserrat"/>
              </a:rPr>
              <a:t> </a:t>
            </a:r>
          </a:p>
          <a:p>
            <a:pPr marL="285750" indent="-285750">
              <a:buFont typeface="Arial" panose="020B0604020202020204" pitchFamily="34" charset="0"/>
              <a:buChar char="•"/>
            </a:pPr>
            <a:r>
              <a:rPr lang="fr-CA" dirty="0">
                <a:solidFill>
                  <a:schemeClr val="dk1"/>
                </a:solidFill>
                <a:latin typeface="Montserrat"/>
                <a:sym typeface="Montserrat"/>
              </a:rPr>
              <a:t>(</a:t>
            </a:r>
            <a:r>
              <a:rPr lang="fr-CA" dirty="0">
                <a:solidFill>
                  <a:schemeClr val="dk1"/>
                </a:solidFill>
                <a:latin typeface="Montserrat"/>
                <a:sym typeface="Montserrat"/>
                <a:hlinkClick r:id="rId7">
                  <a:extLst>
                    <a:ext uri="{A12FA001-AC4F-418D-AE19-62706E023703}">
                      <ahyp:hlinkClr xmlns:ahyp="http://schemas.microsoft.com/office/drawing/2018/hyperlinkcolor" val="tx"/>
                    </a:ext>
                  </a:extLst>
                </a:hlinkClick>
              </a:rPr>
              <a:t>OMOP</a:t>
            </a:r>
            <a:r>
              <a:rPr lang="fr-CA" dirty="0">
                <a:solidFill>
                  <a:schemeClr val="dk1"/>
                </a:solidFill>
                <a:latin typeface="Montserrat"/>
                <a:sym typeface="Montserrat"/>
              </a:rPr>
              <a:t>) Modèle de données commun favorisant l’extensibilité pour prendre en charge des données variées</a:t>
            </a:r>
          </a:p>
          <a:p>
            <a:pPr marL="285750" indent="-285750">
              <a:buFont typeface="Arial" panose="020B0604020202020204" pitchFamily="34" charset="0"/>
              <a:buChar char="•"/>
            </a:pPr>
            <a:endParaRPr lang="en-US" dirty="0">
              <a:latin typeface="Montserrat" panose="00000500000000000000" pitchFamily="2" charset="0"/>
            </a:endParaRPr>
          </a:p>
          <a:p>
            <a:pPr marL="0" lvl="0" indent="0" algn="l" rtl="0">
              <a:spcBef>
                <a:spcPts val="0"/>
              </a:spcBef>
              <a:spcAft>
                <a:spcPts val="0"/>
              </a:spcAft>
              <a:buNone/>
            </a:pPr>
            <a:r>
              <a:rPr lang="fr-CA" dirty="0">
                <a:solidFill>
                  <a:schemeClr val="dk1"/>
                </a:solidFill>
                <a:latin typeface="Montserrat Bold" panose="00000800000000000000" pitchFamily="2" charset="0"/>
                <a:sym typeface="Montserrat"/>
              </a:rPr>
              <a:t>Feuille de route des données de la DHDP</a:t>
            </a:r>
            <a:r>
              <a:rPr lang="fr-CA" dirty="0">
                <a:solidFill>
                  <a:schemeClr val="dk1"/>
                </a:solidFill>
                <a:latin typeface="Montserrat"/>
                <a:sym typeface="Montserrat"/>
              </a:rPr>
              <a:t> :</a:t>
            </a:r>
          </a:p>
          <a:p>
            <a:pPr marL="285750" lvl="0" indent="-285750" algn="l" rtl="0">
              <a:spcBef>
                <a:spcPts val="0"/>
              </a:spcBef>
              <a:spcAft>
                <a:spcPts val="0"/>
              </a:spcAft>
              <a:buFont typeface="Arial" panose="020B0604020202020204" pitchFamily="34" charset="0"/>
              <a:buChar char="•"/>
            </a:pPr>
            <a:r>
              <a:rPr lang="fr-CA" dirty="0">
                <a:solidFill>
                  <a:schemeClr val="dk1"/>
                </a:solidFill>
                <a:latin typeface="Montserrat"/>
                <a:sym typeface="Montserrat"/>
              </a:rPr>
              <a:t>Données multimodales en commençant par les DSE et DME, données cliniques, génomiques et d’imagerie</a:t>
            </a:r>
          </a:p>
        </p:txBody>
      </p:sp>
      <p:sp>
        <p:nvSpPr>
          <p:cNvPr id="4" name="TextBox 3">
            <a:extLst>
              <a:ext uri="{FF2B5EF4-FFF2-40B4-BE49-F238E27FC236}">
                <a16:creationId xmlns:a16="http://schemas.microsoft.com/office/drawing/2014/main" id="{C4C64060-FFC7-EA1F-CF53-07E109851841}"/>
              </a:ext>
            </a:extLst>
          </p:cNvPr>
          <p:cNvSpPr txBox="1"/>
          <p:nvPr>
            <p:custDataLst>
              <p:tags r:id="rId2"/>
            </p:custDataLst>
          </p:nvPr>
        </p:nvSpPr>
        <p:spPr>
          <a:xfrm>
            <a:off x="4689764" y="4828000"/>
            <a:ext cx="2686954" cy="253916"/>
          </a:xfrm>
          <a:prstGeom prst="rect">
            <a:avLst/>
          </a:prstGeom>
          <a:noFill/>
        </p:spPr>
        <p:txBody>
          <a:bodyPr wrap="none" rtlCol="0">
            <a:spAutoFit/>
          </a:bodyPr>
          <a:lstStyle/>
          <a:p>
            <a:r>
              <a:rPr lang="fr-CA" sz="1050">
                <a:solidFill>
                  <a:schemeClr val="dk1"/>
                </a:solidFill>
                <a:latin typeface="Montserrat"/>
              </a:rPr>
              <a:t>Source : Documents d’appui du </a:t>
            </a:r>
            <a:r>
              <a:rPr lang="fr-CA" sz="1050">
                <a:solidFill>
                  <a:schemeClr val="dk1"/>
                </a:solidFill>
                <a:latin typeface="Montserrat"/>
                <a:hlinkClick r:id="rId8"/>
              </a:rPr>
              <a:t>FISN</a:t>
            </a:r>
            <a:r>
              <a:rPr lang="fr-CA" sz="1050">
                <a:solidFill>
                  <a:schemeClr val="dk1"/>
                </a:solidFill>
                <a:latin typeface="Montserrat"/>
              </a:rPr>
              <a:t>.</a:t>
            </a:r>
          </a:p>
        </p:txBody>
      </p:sp>
      <p:sp>
        <p:nvSpPr>
          <p:cNvPr id="8" name="TextBox 7">
            <a:extLst>
              <a:ext uri="{FF2B5EF4-FFF2-40B4-BE49-F238E27FC236}">
                <a16:creationId xmlns:a16="http://schemas.microsoft.com/office/drawing/2014/main" id="{E592DDC4-1823-EF3D-EA5F-6F52982D7EEE}"/>
              </a:ext>
            </a:extLst>
          </p:cNvPr>
          <p:cNvSpPr txBox="1"/>
          <p:nvPr>
            <p:custDataLst>
              <p:tags r:id="rId3"/>
            </p:custDataLst>
          </p:nvPr>
        </p:nvSpPr>
        <p:spPr>
          <a:xfrm>
            <a:off x="311019" y="573020"/>
            <a:ext cx="3919745" cy="446276"/>
          </a:xfrm>
          <a:prstGeom prst="rect">
            <a:avLst/>
          </a:prstGeom>
          <a:noFill/>
        </p:spPr>
        <p:txBody>
          <a:bodyPr wrap="square">
            <a:spAutoFit/>
          </a:bodyPr>
          <a:lstStyle/>
          <a:p>
            <a:pPr marL="0" lvl="0" indent="0" algn="l" rtl="0">
              <a:spcBef>
                <a:spcPts val="0"/>
              </a:spcBef>
              <a:spcAft>
                <a:spcPts val="0"/>
              </a:spcAft>
              <a:buNone/>
            </a:pPr>
            <a:r>
              <a:rPr lang="fr-CA" sz="2300" b="1">
                <a:solidFill>
                  <a:srgbClr val="0A3B48"/>
                </a:solidFill>
                <a:latin typeface="Montserrat"/>
                <a:sym typeface="Montserrat"/>
              </a:rPr>
              <a:t>Écosystème de données</a:t>
            </a:r>
          </a:p>
        </p:txBody>
      </p:sp>
    </p:spTree>
    <p:extLst>
      <p:ext uri="{BB962C8B-B14F-4D97-AF65-F5344CB8AC3E}">
        <p14:creationId xmlns:p14="http://schemas.microsoft.com/office/powerpoint/2010/main" val="293457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704"/>
        <p:cNvGrpSpPr/>
        <p:nvPr/>
      </p:nvGrpSpPr>
      <p:grpSpPr>
        <a:xfrm>
          <a:off x="0" y="0"/>
          <a:ext cx="0" cy="0"/>
          <a:chOff x="0" y="0"/>
          <a:chExt cx="0" cy="0"/>
        </a:xfrm>
      </p:grpSpPr>
      <p:sp>
        <p:nvSpPr>
          <p:cNvPr id="705" name="Google Shape;705;p152"/>
          <p:cNvSpPr txBox="1">
            <a:spLocks noGrp="1"/>
          </p:cNvSpPr>
          <p:nvPr>
            <p:ph type="title"/>
            <p:custDataLst>
              <p:tags r:id="rId1"/>
            </p:custDataLst>
          </p:nvPr>
        </p:nvSpPr>
        <p:spPr>
          <a:xfrm>
            <a:off x="-1375556" y="118052"/>
            <a:ext cx="8252400" cy="507300"/>
          </a:xfrm>
          <a:prstGeom prst="rect">
            <a:avLst/>
          </a:prstGeom>
          <a:noFill/>
          <a:ln>
            <a:noFill/>
          </a:ln>
        </p:spPr>
        <p:txBody>
          <a:bodyPr spcFirstLastPara="1" wrap="square" lIns="0" tIns="182100" rIns="0" bIns="0" anchor="t" anchorCtr="0">
            <a:spAutoFit/>
          </a:bodyPr>
          <a:lstStyle/>
          <a:p>
            <a:pPr algn="ctr"/>
            <a:r>
              <a:rPr lang="fr-CA" sz="2100">
                <a:latin typeface="Montserrat"/>
                <a:ea typeface="Montserrat"/>
                <a:cs typeface="Montserrat"/>
                <a:sym typeface="Montserrat"/>
              </a:rPr>
              <a:t>État actuel et à venir de la DHDP</a:t>
            </a:r>
          </a:p>
        </p:txBody>
      </p:sp>
      <p:sp>
        <p:nvSpPr>
          <p:cNvPr id="706" name="Google Shape;706;p152"/>
          <p:cNvSpPr/>
          <p:nvPr>
            <p:custDataLst>
              <p:tags r:id="rId2"/>
            </p:custDataLst>
          </p:nvPr>
        </p:nvSpPr>
        <p:spPr>
          <a:xfrm>
            <a:off x="495360" y="3554273"/>
            <a:ext cx="7787100" cy="13800"/>
          </a:xfrm>
          <a:prstGeom prst="rect">
            <a:avLst/>
          </a:prstGeom>
          <a:solidFill>
            <a:srgbClr val="004252"/>
          </a:solidFill>
          <a:ln w="25400" cap="flat" cmpd="sng">
            <a:solidFill>
              <a:srgbClr val="21364F"/>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lt1"/>
              </a:solidFill>
            </a:endParaRPr>
          </a:p>
        </p:txBody>
      </p:sp>
      <p:pic>
        <p:nvPicPr>
          <p:cNvPr id="707" name="Google Shape;707;p152" descr="Marker with solid fill"/>
          <p:cNvPicPr preferRelativeResize="0"/>
          <p:nvPr>
            <p:custDataLst>
              <p:tags r:id="rId3"/>
            </p:custDataLst>
          </p:nvPr>
        </p:nvPicPr>
        <p:blipFill rotWithShape="1">
          <a:blip r:embed="rId20">
            <a:alphaModFix/>
          </a:blip>
          <a:srcRect/>
          <a:stretch/>
        </p:blipFill>
        <p:spPr>
          <a:xfrm>
            <a:off x="2303702" y="2894665"/>
            <a:ext cx="685800" cy="685800"/>
          </a:xfrm>
          <a:prstGeom prst="rect">
            <a:avLst/>
          </a:prstGeom>
          <a:noFill/>
          <a:ln>
            <a:noFill/>
          </a:ln>
        </p:spPr>
      </p:pic>
      <p:sp>
        <p:nvSpPr>
          <p:cNvPr id="710" name="Google Shape;710;p152"/>
          <p:cNvSpPr/>
          <p:nvPr>
            <p:custDataLst>
              <p:tags r:id="rId4"/>
            </p:custDataLst>
          </p:nvPr>
        </p:nvSpPr>
        <p:spPr>
          <a:xfrm>
            <a:off x="490858" y="1241195"/>
            <a:ext cx="2127009" cy="681857"/>
          </a:xfrm>
          <a:prstGeom prst="hexagon">
            <a:avLst>
              <a:gd name="adj" fmla="val 25000"/>
              <a:gd name="vf" fmla="val 115470"/>
            </a:avLst>
          </a:prstGeom>
          <a:solidFill>
            <a:srgbClr val="D0D3DA"/>
          </a:solidFill>
          <a:ln w="25400" cap="flat" cmpd="sng">
            <a:solidFill>
              <a:srgbClr val="D0D3DA"/>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r>
              <a:rPr lang="fr-CA" sz="1200" b="1">
                <a:solidFill>
                  <a:schemeClr val="dk1"/>
                </a:solidFill>
                <a:latin typeface="Montserrat"/>
                <a:ea typeface="Montserrat"/>
                <a:cs typeface="Montserrat"/>
                <a:sym typeface="Montserrat"/>
              </a:rPr>
              <a:t>Développement d’un PMV  </a:t>
            </a:r>
          </a:p>
        </p:txBody>
      </p:sp>
      <p:sp>
        <p:nvSpPr>
          <p:cNvPr id="711" name="Google Shape;711;p152"/>
          <p:cNvSpPr/>
          <p:nvPr>
            <p:custDataLst>
              <p:tags r:id="rId5"/>
            </p:custDataLst>
          </p:nvPr>
        </p:nvSpPr>
        <p:spPr>
          <a:xfrm>
            <a:off x="458948" y="2256501"/>
            <a:ext cx="2146796" cy="712196"/>
          </a:xfrm>
          <a:prstGeom prst="ellipse">
            <a:avLst/>
          </a:prstGeom>
          <a:solidFill>
            <a:srgbClr val="2D869C"/>
          </a:solidFill>
          <a:ln w="25400" cap="flat" cmpd="sng">
            <a:solidFill>
              <a:srgbClr val="2D869C"/>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r>
              <a:rPr lang="fr-CA" sz="1200" b="1">
                <a:solidFill>
                  <a:schemeClr val="lt1"/>
                </a:solidFill>
                <a:latin typeface="Montserrat"/>
                <a:ea typeface="Montserrat"/>
                <a:cs typeface="Montserrat"/>
                <a:sym typeface="Montserrat"/>
              </a:rPr>
              <a:t>Lancement de l’AC</a:t>
            </a:r>
          </a:p>
        </p:txBody>
      </p:sp>
      <p:sp>
        <p:nvSpPr>
          <p:cNvPr id="712" name="Google Shape;712;p152"/>
          <p:cNvSpPr/>
          <p:nvPr>
            <p:custDataLst>
              <p:tags r:id="rId6"/>
            </p:custDataLst>
          </p:nvPr>
        </p:nvSpPr>
        <p:spPr>
          <a:xfrm>
            <a:off x="2602854" y="1249649"/>
            <a:ext cx="3289022" cy="673326"/>
          </a:xfrm>
          <a:prstGeom prst="hexagon">
            <a:avLst>
              <a:gd name="adj" fmla="val 25000"/>
              <a:gd name="vf" fmla="val 115470"/>
            </a:avLst>
          </a:prstGeom>
          <a:solidFill>
            <a:srgbClr val="D0D3DA"/>
          </a:solidFill>
          <a:ln w="25400" cap="flat" cmpd="sng">
            <a:solidFill>
              <a:srgbClr val="D0D3DA"/>
            </a:solidFill>
            <a:prstDash val="solid"/>
            <a:round/>
            <a:headEnd type="none" w="sm" len="sm"/>
            <a:tailEnd type="none" w="sm" len="sm"/>
          </a:ln>
        </p:spPr>
        <p:txBody>
          <a:bodyPr spcFirstLastPara="1" wrap="square" lIns="68575" tIns="34275" rIns="68575" bIns="34275" anchor="ctr" anchorCtr="0">
            <a:noAutofit/>
          </a:bodyPr>
          <a:lstStyle/>
          <a:p>
            <a:pPr algn="ctr"/>
            <a:r>
              <a:rPr lang="fr-CA" sz="1200" b="1" dirty="0">
                <a:solidFill>
                  <a:schemeClr val="dk1"/>
                </a:solidFill>
                <a:latin typeface="Montserrat"/>
                <a:ea typeface="Montserrat"/>
                <a:cs typeface="Montserrat"/>
                <a:sym typeface="Montserrat"/>
              </a:rPr>
              <a:t>Développement et déploiement</a:t>
            </a:r>
          </a:p>
          <a:p>
            <a:pPr marL="19050" algn="ctr"/>
            <a:r>
              <a:rPr lang="fr-CA" sz="1050" dirty="0">
                <a:solidFill>
                  <a:schemeClr val="dk1"/>
                </a:solidFill>
                <a:latin typeface="Montserrat"/>
              </a:rPr>
              <a:t>– Bac à sable DHDP </a:t>
            </a:r>
          </a:p>
          <a:p>
            <a:pPr marL="19050" algn="ctr"/>
            <a:r>
              <a:rPr lang="fr-CA" sz="1050" dirty="0">
                <a:solidFill>
                  <a:schemeClr val="dk1"/>
                </a:solidFill>
                <a:latin typeface="Montserrat"/>
              </a:rPr>
              <a:t>– Déploiement avec OMOP </a:t>
            </a:r>
          </a:p>
        </p:txBody>
      </p:sp>
      <p:cxnSp>
        <p:nvCxnSpPr>
          <p:cNvPr id="713" name="Google Shape;713;p152"/>
          <p:cNvCxnSpPr/>
          <p:nvPr>
            <p:custDataLst>
              <p:tags r:id="rId7"/>
            </p:custDataLst>
          </p:nvPr>
        </p:nvCxnSpPr>
        <p:spPr>
          <a:xfrm>
            <a:off x="5892496" y="1117499"/>
            <a:ext cx="0" cy="3071700"/>
          </a:xfrm>
          <a:prstGeom prst="straightConnector1">
            <a:avLst/>
          </a:prstGeom>
          <a:noFill/>
          <a:ln w="19050" cap="flat" cmpd="sng">
            <a:solidFill>
              <a:schemeClr val="dk1"/>
            </a:solidFill>
            <a:prstDash val="dot"/>
            <a:round/>
            <a:headEnd type="none" w="sm" len="sm"/>
            <a:tailEnd type="none" w="sm" len="sm"/>
          </a:ln>
        </p:spPr>
      </p:cxnSp>
      <p:pic>
        <p:nvPicPr>
          <p:cNvPr id="715" name="Google Shape;715;p152"/>
          <p:cNvPicPr preferRelativeResize="0"/>
          <p:nvPr>
            <p:custDataLst>
              <p:tags r:id="rId8"/>
            </p:custDataLst>
          </p:nvPr>
        </p:nvPicPr>
        <p:blipFill>
          <a:blip r:embed="rId21"/>
          <a:srcRect/>
          <a:stretch/>
        </p:blipFill>
        <p:spPr>
          <a:xfrm>
            <a:off x="70031" y="4508961"/>
            <a:ext cx="834452" cy="595947"/>
          </a:xfrm>
          <a:prstGeom prst="rect">
            <a:avLst/>
          </a:prstGeom>
          <a:noFill/>
          <a:ln>
            <a:noFill/>
          </a:ln>
        </p:spPr>
      </p:pic>
      <p:cxnSp>
        <p:nvCxnSpPr>
          <p:cNvPr id="717" name="Google Shape;717;p152"/>
          <p:cNvCxnSpPr/>
          <p:nvPr>
            <p:custDataLst>
              <p:tags r:id="rId9"/>
            </p:custDataLst>
          </p:nvPr>
        </p:nvCxnSpPr>
        <p:spPr>
          <a:xfrm>
            <a:off x="2609337" y="1130319"/>
            <a:ext cx="8530" cy="2926694"/>
          </a:xfrm>
          <a:prstGeom prst="straightConnector1">
            <a:avLst/>
          </a:prstGeom>
          <a:noFill/>
          <a:ln w="19050" cap="flat" cmpd="sng">
            <a:solidFill>
              <a:schemeClr val="dk1"/>
            </a:solidFill>
            <a:prstDash val="dot"/>
            <a:round/>
            <a:headEnd type="none" w="sm" len="sm"/>
            <a:tailEnd type="none" w="sm" len="sm"/>
          </a:ln>
        </p:spPr>
      </p:cxnSp>
      <p:sp>
        <p:nvSpPr>
          <p:cNvPr id="718" name="Google Shape;718;p152"/>
          <p:cNvSpPr/>
          <p:nvPr>
            <p:custDataLst>
              <p:tags r:id="rId10"/>
            </p:custDataLst>
          </p:nvPr>
        </p:nvSpPr>
        <p:spPr>
          <a:xfrm>
            <a:off x="2617867" y="2147195"/>
            <a:ext cx="3241977" cy="954317"/>
          </a:xfrm>
          <a:prstGeom prst="ellipse">
            <a:avLst/>
          </a:prstGeom>
          <a:solidFill>
            <a:srgbClr val="2D869C"/>
          </a:solidFill>
          <a:ln w="25400" cap="flat" cmpd="sng">
            <a:solidFill>
              <a:srgbClr val="2D869C"/>
            </a:solidFill>
            <a:prstDash val="solid"/>
            <a:round/>
            <a:headEnd type="none" w="sm" len="sm"/>
            <a:tailEnd type="none" w="sm" len="sm"/>
          </a:ln>
        </p:spPr>
        <p:txBody>
          <a:bodyPr spcFirstLastPara="1" wrap="square" lIns="68575" tIns="34275" rIns="68575" bIns="34275" anchor="ctr" anchorCtr="0">
            <a:noAutofit/>
          </a:bodyPr>
          <a:lstStyle/>
          <a:p>
            <a:pPr algn="ctr"/>
            <a:r>
              <a:rPr lang="fr-CA" sz="1200" b="1" dirty="0">
                <a:solidFill>
                  <a:schemeClr val="lt1"/>
                </a:solidFill>
                <a:latin typeface="Montserrat"/>
                <a:sym typeface="Montserrat"/>
              </a:rPr>
              <a:t>Processus de candidature</a:t>
            </a:r>
          </a:p>
          <a:p>
            <a:pPr marL="19050" algn="ctr"/>
            <a:r>
              <a:rPr lang="fr-CA" sz="1050" dirty="0">
                <a:solidFill>
                  <a:schemeClr val="lt1"/>
                </a:solidFill>
                <a:latin typeface="Montserrat"/>
              </a:rPr>
              <a:t>– DI due le </a:t>
            </a:r>
            <a:r>
              <a:rPr lang="fr-CA" sz="1050" b="1" dirty="0">
                <a:solidFill>
                  <a:schemeClr val="lt1"/>
                </a:solidFill>
                <a:latin typeface="Montserrat"/>
              </a:rPr>
              <a:t>15 juil.</a:t>
            </a:r>
          </a:p>
          <a:p>
            <a:pPr marL="19050" algn="ctr"/>
            <a:r>
              <a:rPr lang="fr-CA" sz="1050" dirty="0">
                <a:solidFill>
                  <a:schemeClr val="lt1"/>
                </a:solidFill>
                <a:latin typeface="Montserrat"/>
              </a:rPr>
              <a:t>– LI due le </a:t>
            </a:r>
            <a:r>
              <a:rPr lang="fr-CA" sz="1050" b="1" dirty="0">
                <a:solidFill>
                  <a:schemeClr val="lt1"/>
                </a:solidFill>
                <a:latin typeface="Montserrat"/>
              </a:rPr>
              <a:t>15 août</a:t>
            </a:r>
          </a:p>
          <a:p>
            <a:pPr marL="19050" algn="ctr"/>
            <a:r>
              <a:rPr lang="fr-CA" sz="1050" dirty="0">
                <a:solidFill>
                  <a:schemeClr val="lt1"/>
                </a:solidFill>
                <a:latin typeface="Montserrat"/>
              </a:rPr>
              <a:t>– Candidature détaillée due le </a:t>
            </a:r>
            <a:r>
              <a:rPr lang="fr-CA" sz="1050" b="1" dirty="0">
                <a:solidFill>
                  <a:schemeClr val="lt1"/>
                </a:solidFill>
                <a:latin typeface="Montserrat"/>
              </a:rPr>
              <a:t>30 nov.</a:t>
            </a:r>
          </a:p>
        </p:txBody>
      </p:sp>
      <p:sp>
        <p:nvSpPr>
          <p:cNvPr id="723" name="Google Shape;723;p152"/>
          <p:cNvSpPr txBox="1"/>
          <p:nvPr>
            <p:custDataLst>
              <p:tags r:id="rId11"/>
            </p:custDataLst>
          </p:nvPr>
        </p:nvSpPr>
        <p:spPr>
          <a:xfrm>
            <a:off x="3155407" y="3703100"/>
            <a:ext cx="2195332" cy="353913"/>
          </a:xfrm>
          <a:prstGeom prst="rect">
            <a:avLst/>
          </a:prstGeom>
          <a:noFill/>
          <a:ln>
            <a:noFill/>
          </a:ln>
        </p:spPr>
        <p:txBody>
          <a:bodyPr spcFirstLastPara="1" wrap="square" lIns="91425" tIns="91425" rIns="91425" bIns="91425" anchor="t" anchorCtr="0">
            <a:spAutoFit/>
          </a:bodyPr>
          <a:lstStyle/>
          <a:p>
            <a:r>
              <a:rPr lang="fr-CA" sz="1100" b="1">
                <a:solidFill>
                  <a:schemeClr val="dk1"/>
                </a:solidFill>
                <a:latin typeface="Montserrat Medium" panose="00000600000000000000" pitchFamily="2" charset="0"/>
                <a:ea typeface="Century Gothic"/>
                <a:cs typeface="Century Gothic"/>
                <a:sym typeface="Century Gothic"/>
              </a:rPr>
              <a:t>Printemps et été 2025</a:t>
            </a:r>
          </a:p>
        </p:txBody>
      </p:sp>
      <p:sp>
        <p:nvSpPr>
          <p:cNvPr id="724" name="Google Shape;724;p152"/>
          <p:cNvSpPr txBox="1"/>
          <p:nvPr>
            <p:custDataLst>
              <p:tags r:id="rId12"/>
            </p:custDataLst>
          </p:nvPr>
        </p:nvSpPr>
        <p:spPr>
          <a:xfrm>
            <a:off x="5388649" y="3703100"/>
            <a:ext cx="6012600" cy="354000"/>
          </a:xfrm>
          <a:prstGeom prst="rect">
            <a:avLst/>
          </a:prstGeom>
          <a:noFill/>
          <a:ln>
            <a:noFill/>
          </a:ln>
        </p:spPr>
        <p:txBody>
          <a:bodyPr spcFirstLastPara="1" wrap="square" lIns="91425" tIns="91425" rIns="91425" bIns="91425" anchor="t" anchorCtr="0">
            <a:spAutoFit/>
          </a:bodyPr>
          <a:lstStyle/>
          <a:p>
            <a:r>
              <a:rPr lang="fr-CA" sz="1100">
                <a:solidFill>
                  <a:schemeClr val="dk1"/>
                </a:solidFill>
                <a:latin typeface="Montserrat Medium" panose="00000600000000000000" pitchFamily="2" charset="0"/>
                <a:ea typeface="Century Gothic"/>
                <a:cs typeface="Century Gothic"/>
                <a:sym typeface="Century Gothic"/>
              </a:rPr>
              <a:t>	</a:t>
            </a:r>
            <a:r>
              <a:rPr lang="fr-CA" sz="1100" b="1">
                <a:solidFill>
                  <a:schemeClr val="dk1"/>
                </a:solidFill>
                <a:latin typeface="Montserrat Medium" panose="00000600000000000000" pitchFamily="2" charset="0"/>
                <a:ea typeface="Century Gothic"/>
                <a:cs typeface="Century Gothic"/>
                <a:sym typeface="Century Gothic"/>
              </a:rPr>
              <a:t>Automne 2025 et hiver 2026</a:t>
            </a:r>
          </a:p>
        </p:txBody>
      </p:sp>
      <p:sp>
        <p:nvSpPr>
          <p:cNvPr id="725" name="Google Shape;725;p152"/>
          <p:cNvSpPr txBox="1"/>
          <p:nvPr>
            <p:custDataLst>
              <p:tags r:id="rId13"/>
            </p:custDataLst>
          </p:nvPr>
        </p:nvSpPr>
        <p:spPr>
          <a:xfrm>
            <a:off x="1024011" y="3703100"/>
            <a:ext cx="1828161" cy="354000"/>
          </a:xfrm>
          <a:prstGeom prst="rect">
            <a:avLst/>
          </a:prstGeom>
          <a:noFill/>
          <a:ln>
            <a:noFill/>
          </a:ln>
        </p:spPr>
        <p:txBody>
          <a:bodyPr spcFirstLastPara="1" wrap="square" lIns="91425" tIns="91425" rIns="91425" bIns="91425" anchor="t" anchorCtr="0">
            <a:spAutoFit/>
          </a:bodyPr>
          <a:lstStyle/>
          <a:p>
            <a:r>
              <a:rPr lang="fr-CA" sz="1100" b="1">
                <a:solidFill>
                  <a:schemeClr val="dk1"/>
                </a:solidFill>
                <a:latin typeface="Montserrat Medium" panose="00000600000000000000" pitchFamily="2" charset="0"/>
                <a:ea typeface="Century Gothic"/>
                <a:cs typeface="Century Gothic"/>
                <a:sym typeface="Century Gothic"/>
              </a:rPr>
              <a:t>Hiver 2025</a:t>
            </a:r>
          </a:p>
        </p:txBody>
      </p:sp>
      <p:sp>
        <p:nvSpPr>
          <p:cNvPr id="2" name="Google Shape;718;p152">
            <a:extLst>
              <a:ext uri="{FF2B5EF4-FFF2-40B4-BE49-F238E27FC236}">
                <a16:creationId xmlns:a16="http://schemas.microsoft.com/office/drawing/2014/main" id="{80CC6264-D3BF-47AD-D267-7275EF9CE256}"/>
              </a:ext>
            </a:extLst>
          </p:cNvPr>
          <p:cNvSpPr/>
          <p:nvPr>
            <p:custDataLst>
              <p:tags r:id="rId14"/>
            </p:custDataLst>
          </p:nvPr>
        </p:nvSpPr>
        <p:spPr>
          <a:xfrm>
            <a:off x="5889046" y="2274740"/>
            <a:ext cx="2740541" cy="703662"/>
          </a:xfrm>
          <a:prstGeom prst="ellipse">
            <a:avLst/>
          </a:prstGeom>
          <a:solidFill>
            <a:srgbClr val="2D869C"/>
          </a:solidFill>
          <a:ln w="25400" cap="flat" cmpd="sng">
            <a:solidFill>
              <a:srgbClr val="2D869C"/>
            </a:solidFill>
            <a:prstDash val="solid"/>
            <a:round/>
            <a:headEnd type="none" w="sm" len="sm"/>
            <a:tailEnd type="none" w="sm" len="sm"/>
          </a:ln>
        </p:spPr>
        <p:txBody>
          <a:bodyPr spcFirstLastPara="1" wrap="square" lIns="68575" tIns="34275" rIns="68575" bIns="34275" anchor="ctr" anchorCtr="0">
            <a:noAutofit/>
          </a:bodyPr>
          <a:lstStyle/>
          <a:p>
            <a:pPr algn="ctr"/>
            <a:r>
              <a:rPr lang="fr-CA" sz="1200" b="1" dirty="0">
                <a:solidFill>
                  <a:schemeClr val="lt1"/>
                </a:solidFill>
                <a:latin typeface="Montserrat"/>
                <a:sym typeface="Montserrat"/>
              </a:rPr>
              <a:t>Examen des projets Sélection des projets par le comité</a:t>
            </a:r>
          </a:p>
        </p:txBody>
      </p:sp>
      <p:sp>
        <p:nvSpPr>
          <p:cNvPr id="3" name="Google Shape;712;p152">
            <a:extLst>
              <a:ext uri="{FF2B5EF4-FFF2-40B4-BE49-F238E27FC236}">
                <a16:creationId xmlns:a16="http://schemas.microsoft.com/office/drawing/2014/main" id="{724C9C58-B375-5165-9DEC-6FA6C8F91D2D}"/>
              </a:ext>
            </a:extLst>
          </p:cNvPr>
          <p:cNvSpPr/>
          <p:nvPr>
            <p:custDataLst>
              <p:tags r:id="rId15"/>
            </p:custDataLst>
          </p:nvPr>
        </p:nvSpPr>
        <p:spPr>
          <a:xfrm>
            <a:off x="5888557" y="1258179"/>
            <a:ext cx="2738995" cy="656266"/>
          </a:xfrm>
          <a:prstGeom prst="hexagon">
            <a:avLst>
              <a:gd name="adj" fmla="val 25000"/>
              <a:gd name="vf" fmla="val 115470"/>
            </a:avLst>
          </a:prstGeom>
          <a:solidFill>
            <a:srgbClr val="D0D3DA"/>
          </a:solidFill>
          <a:ln w="25400" cap="flat" cmpd="sng">
            <a:solidFill>
              <a:srgbClr val="D0D3DA"/>
            </a:solidFill>
            <a:prstDash val="solid"/>
            <a:round/>
            <a:headEnd type="none" w="sm" len="sm"/>
            <a:tailEnd type="none" w="sm" len="sm"/>
          </a:ln>
        </p:spPr>
        <p:txBody>
          <a:bodyPr spcFirstLastPara="1" wrap="square" lIns="68575" tIns="34275" rIns="68575" bIns="34275" anchor="ctr" anchorCtr="0">
            <a:noAutofit/>
          </a:bodyPr>
          <a:lstStyle/>
          <a:p>
            <a:pPr algn="ctr"/>
            <a:r>
              <a:rPr lang="fr-CA" sz="1200" b="1" dirty="0">
                <a:solidFill>
                  <a:schemeClr val="dk1"/>
                </a:solidFill>
                <a:latin typeface="Montserrat"/>
                <a:ea typeface="Montserrat"/>
                <a:cs typeface="Montserrat"/>
                <a:sym typeface="Montserrat"/>
              </a:rPr>
              <a:t>Mise en service </a:t>
            </a:r>
          </a:p>
          <a:p>
            <a:pPr algn="ctr"/>
            <a:r>
              <a:rPr lang="fr-CA" sz="1200" b="1" dirty="0">
                <a:solidFill>
                  <a:schemeClr val="dk1"/>
                </a:solidFill>
                <a:latin typeface="Montserrat"/>
                <a:ea typeface="Montserrat"/>
                <a:cs typeface="Montserrat"/>
                <a:sym typeface="Montserrat"/>
              </a:rPr>
              <a:t>Janvier 2026</a:t>
            </a:r>
          </a:p>
        </p:txBody>
      </p:sp>
      <p:sp>
        <p:nvSpPr>
          <p:cNvPr id="4" name="Google Shape;712;p152">
            <a:extLst>
              <a:ext uri="{FF2B5EF4-FFF2-40B4-BE49-F238E27FC236}">
                <a16:creationId xmlns:a16="http://schemas.microsoft.com/office/drawing/2014/main" id="{44AEEE8F-3A3A-3134-8294-E69204A28062}"/>
              </a:ext>
            </a:extLst>
          </p:cNvPr>
          <p:cNvSpPr/>
          <p:nvPr>
            <p:custDataLst>
              <p:tags r:id="rId16"/>
            </p:custDataLst>
          </p:nvPr>
        </p:nvSpPr>
        <p:spPr>
          <a:xfrm>
            <a:off x="7594811" y="149234"/>
            <a:ext cx="1386478" cy="139865"/>
          </a:xfrm>
          <a:prstGeom prst="hexagon">
            <a:avLst>
              <a:gd name="adj" fmla="val 25000"/>
              <a:gd name="vf" fmla="val 115470"/>
            </a:avLst>
          </a:prstGeom>
          <a:solidFill>
            <a:srgbClr val="D0D3DA"/>
          </a:solidFill>
          <a:ln w="25400" cap="flat" cmpd="sng">
            <a:solidFill>
              <a:srgbClr val="D0D3DA"/>
            </a:solidFill>
            <a:prstDash val="solid"/>
            <a:round/>
            <a:headEnd type="none" w="sm" len="sm"/>
            <a:tailEnd type="none" w="sm" len="sm"/>
          </a:ln>
        </p:spPr>
        <p:txBody>
          <a:bodyPr spcFirstLastPara="1" wrap="square" lIns="68575" tIns="34275" rIns="68575" bIns="34275" anchor="ctr" anchorCtr="0">
            <a:noAutofit/>
          </a:bodyPr>
          <a:lstStyle/>
          <a:p>
            <a:pPr algn="ctr"/>
            <a:r>
              <a:rPr lang="fr-CA" sz="1100" b="1" dirty="0">
                <a:solidFill>
                  <a:schemeClr val="dk1"/>
                </a:solidFill>
                <a:latin typeface="Montserrat"/>
                <a:ea typeface="Montserrat"/>
                <a:cs typeface="Montserrat"/>
                <a:sym typeface="Montserrat"/>
              </a:rPr>
              <a:t>Technologie</a:t>
            </a:r>
          </a:p>
        </p:txBody>
      </p:sp>
      <p:sp>
        <p:nvSpPr>
          <p:cNvPr id="5" name="Google Shape;711;p152">
            <a:extLst>
              <a:ext uri="{FF2B5EF4-FFF2-40B4-BE49-F238E27FC236}">
                <a16:creationId xmlns:a16="http://schemas.microsoft.com/office/drawing/2014/main" id="{47045E97-FBDA-17F4-C55C-88E1D5D58C02}"/>
              </a:ext>
            </a:extLst>
          </p:cNvPr>
          <p:cNvSpPr/>
          <p:nvPr>
            <p:custDataLst>
              <p:tags r:id="rId17"/>
            </p:custDataLst>
          </p:nvPr>
        </p:nvSpPr>
        <p:spPr>
          <a:xfrm>
            <a:off x="7734649" y="424126"/>
            <a:ext cx="1246639" cy="201226"/>
          </a:xfrm>
          <a:prstGeom prst="ellipse">
            <a:avLst/>
          </a:prstGeom>
          <a:solidFill>
            <a:srgbClr val="2D869C"/>
          </a:solidFill>
          <a:ln w="25400" cap="flat" cmpd="sng">
            <a:solidFill>
              <a:srgbClr val="2D869C"/>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r>
              <a:rPr lang="fr-CA" sz="1200" b="1" dirty="0">
                <a:solidFill>
                  <a:schemeClr val="lt1"/>
                </a:solidFill>
                <a:latin typeface="Montserrat"/>
                <a:ea typeface="Montserrat"/>
                <a:cs typeface="Montserrat"/>
                <a:sym typeface="Montserrat"/>
              </a:rPr>
              <a:t>AC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0485-FD68-6C1D-49A6-0F7D50DB52EC}"/>
              </a:ext>
            </a:extLst>
          </p:cNvPr>
          <p:cNvSpPr>
            <a:spLocks noGrp="1"/>
          </p:cNvSpPr>
          <p:nvPr>
            <p:ph type="title"/>
            <p:custDataLst>
              <p:tags r:id="rId1"/>
            </p:custDataLst>
          </p:nvPr>
        </p:nvSpPr>
        <p:spPr/>
        <p:txBody>
          <a:bodyPr/>
          <a:lstStyle/>
          <a:p>
            <a:r>
              <a:rPr lang="fr-CA"/>
              <a:t>Enregistrement du webinaire</a:t>
            </a:r>
          </a:p>
        </p:txBody>
      </p:sp>
      <p:sp>
        <p:nvSpPr>
          <p:cNvPr id="3" name="Text Placeholder 2">
            <a:extLst>
              <a:ext uri="{FF2B5EF4-FFF2-40B4-BE49-F238E27FC236}">
                <a16:creationId xmlns:a16="http://schemas.microsoft.com/office/drawing/2014/main" id="{13AC7E80-B26F-3DC5-AB32-6325901F05DC}"/>
              </a:ext>
            </a:extLst>
          </p:cNvPr>
          <p:cNvSpPr>
            <a:spLocks noGrp="1"/>
          </p:cNvSpPr>
          <p:nvPr>
            <p:ph type="body" idx="1"/>
            <p:custDataLst>
              <p:tags r:id="rId2"/>
            </p:custDataLst>
          </p:nvPr>
        </p:nvSpPr>
        <p:spPr>
          <a:xfrm>
            <a:off x="352710" y="2732906"/>
            <a:ext cx="8438959" cy="1905564"/>
          </a:xfrm>
        </p:spPr>
        <p:txBody>
          <a:bodyPr/>
          <a:lstStyle/>
          <a:p>
            <a:pPr marL="114300" indent="0">
              <a:buNone/>
            </a:pPr>
            <a:r>
              <a:rPr lang="fr-CA" sz="1600" dirty="0">
                <a:latin typeface="Montserrat Light" panose="00000400000000000000" pitchFamily="2" charset="0"/>
              </a:rPr>
              <a:t>Ce webinaire est enregistré et sera publié en ligne sur dhdp.ca, sur la page </a:t>
            </a:r>
            <a:r>
              <a:rPr lang="fr-CA" sz="1600" dirty="0">
                <a:latin typeface="Montserrat Light" panose="00000400000000000000" pitchFamily="2" charset="0"/>
                <a:hlinkClick r:id="rId6"/>
              </a:rPr>
              <a:t>Fonds d’innovation en santé numérique</a:t>
            </a:r>
            <a:r>
              <a:rPr lang="fr-CA" sz="1600" dirty="0">
                <a:latin typeface="Montserrat Light" panose="00000400000000000000" pitchFamily="2" charset="0"/>
              </a:rPr>
              <a:t>.</a:t>
            </a:r>
          </a:p>
          <a:p>
            <a:pPr marL="114300" indent="0">
              <a:buNone/>
            </a:pPr>
            <a:endParaRPr lang="en-US" sz="300" dirty="0">
              <a:latin typeface="Montserrat Light" panose="00000400000000000000" pitchFamily="2" charset="0"/>
            </a:endParaRPr>
          </a:p>
          <a:p>
            <a:pPr marL="114300" indent="0">
              <a:buNone/>
            </a:pPr>
            <a:r>
              <a:rPr lang="fr-CA" sz="1600" dirty="0">
                <a:latin typeface="Montserrat Light" panose="00000400000000000000" pitchFamily="2" charset="0"/>
              </a:rPr>
              <a:t>La FAQ sera mise à jour en fonction des questions que nous aurons reçues.</a:t>
            </a:r>
          </a:p>
          <a:p>
            <a:endParaRPr lang="en-US" dirty="0">
              <a:latin typeface="Montserrat Light" panose="00000400000000000000" pitchFamily="2" charset="0"/>
            </a:endParaRPr>
          </a:p>
          <a:p>
            <a:endParaRPr lang="en-US" dirty="0">
              <a:latin typeface="Montserrat Light" panose="00000400000000000000" pitchFamily="2" charset="0"/>
            </a:endParaRPr>
          </a:p>
          <a:p>
            <a:endParaRPr lang="en-US" dirty="0">
              <a:latin typeface="Montserrat Light" panose="00000400000000000000" pitchFamily="2" charset="0"/>
            </a:endParaRPr>
          </a:p>
        </p:txBody>
      </p:sp>
      <p:pic>
        <p:nvPicPr>
          <p:cNvPr id="7" name="Picture 6">
            <a:extLst>
              <a:ext uri="{FF2B5EF4-FFF2-40B4-BE49-F238E27FC236}">
                <a16:creationId xmlns:a16="http://schemas.microsoft.com/office/drawing/2014/main" id="{5A103950-F1F3-52A3-49AE-74A41D6708F7}"/>
              </a:ext>
            </a:extLst>
          </p:cNvPr>
          <p:cNvPicPr>
            <a:picLocks noChangeAspect="1"/>
          </p:cNvPicPr>
          <p:nvPr/>
        </p:nvPicPr>
        <p:blipFill>
          <a:blip r:embed="rId7"/>
          <a:stretch>
            <a:fillRect/>
          </a:stretch>
        </p:blipFill>
        <p:spPr>
          <a:xfrm>
            <a:off x="352710" y="998535"/>
            <a:ext cx="8438959" cy="1420595"/>
          </a:xfrm>
          <a:prstGeom prst="rect">
            <a:avLst/>
          </a:prstGeom>
          <a:ln w="12700">
            <a:solidFill>
              <a:srgbClr val="0B3B49"/>
            </a:solidFill>
          </a:ln>
        </p:spPr>
      </p:pic>
      <p:pic>
        <p:nvPicPr>
          <p:cNvPr id="6" name="Graphic 5" descr="Arrow: Rotate left with solid fill">
            <a:extLst>
              <a:ext uri="{FF2B5EF4-FFF2-40B4-BE49-F238E27FC236}">
                <a16:creationId xmlns:a16="http://schemas.microsoft.com/office/drawing/2014/main" id="{D23B2FF1-3B19-95E3-9FCA-4FC2F35934C1}"/>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rot="11520000">
            <a:off x="4121051" y="1964106"/>
            <a:ext cx="859988" cy="859988"/>
          </a:xfrm>
          <a:prstGeom prst="rect">
            <a:avLst/>
          </a:prstGeom>
        </p:spPr>
      </p:pic>
    </p:spTree>
    <p:extLst>
      <p:ext uri="{BB962C8B-B14F-4D97-AF65-F5344CB8AC3E}">
        <p14:creationId xmlns:p14="http://schemas.microsoft.com/office/powerpoint/2010/main" val="62111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0B244A-B58C-FC3B-DFF9-552D8D09818A}"/>
              </a:ext>
            </a:extLst>
          </p:cNvPr>
          <p:cNvPicPr>
            <a:picLocks noChangeAspect="1"/>
          </p:cNvPicPr>
          <p:nvPr/>
        </p:nvPicPr>
        <p:blipFill>
          <a:blip r:embed="rId8"/>
          <a:stretch>
            <a:fillRect/>
          </a:stretch>
        </p:blipFill>
        <p:spPr>
          <a:xfrm>
            <a:off x="0" y="650459"/>
            <a:ext cx="9144000" cy="4493041"/>
          </a:xfrm>
          <a:prstGeom prst="rect">
            <a:avLst/>
          </a:prstGeom>
        </p:spPr>
      </p:pic>
      <p:sp>
        <p:nvSpPr>
          <p:cNvPr id="4" name="TextBox 3">
            <a:extLst>
              <a:ext uri="{FF2B5EF4-FFF2-40B4-BE49-F238E27FC236}">
                <a16:creationId xmlns:a16="http://schemas.microsoft.com/office/drawing/2014/main" id="{8D09F5A6-D133-89F6-D091-E8CAB274239C}"/>
              </a:ext>
            </a:extLst>
          </p:cNvPr>
          <p:cNvSpPr txBox="1"/>
          <p:nvPr>
            <p:custDataLst>
              <p:tags r:id="rId1"/>
            </p:custDataLst>
          </p:nvPr>
        </p:nvSpPr>
        <p:spPr>
          <a:xfrm>
            <a:off x="2438400" y="83019"/>
            <a:ext cx="6511636" cy="846386"/>
          </a:xfrm>
          <a:prstGeom prst="rect">
            <a:avLst/>
          </a:prstGeom>
          <a:noFill/>
          <a:ln w="28575">
            <a:solidFill>
              <a:srgbClr val="0B3B49"/>
            </a:solidFill>
          </a:ln>
        </p:spPr>
        <p:txBody>
          <a:bodyPr wrap="square" rtlCol="0">
            <a:spAutoFit/>
          </a:bodyPr>
          <a:lstStyle/>
          <a:p>
            <a:r>
              <a:rPr lang="fr-CA" sz="1200" i="1" dirty="0">
                <a:solidFill>
                  <a:srgbClr val="0B3B49"/>
                </a:solidFill>
              </a:rPr>
              <a:t>Information disponible sur le site dhdp.ca Opportunités de financement &gt; Fonds d’innovation en santé numérique</a:t>
            </a:r>
          </a:p>
          <a:p>
            <a:endParaRPr lang="en-US" sz="100" i="1" dirty="0">
              <a:solidFill>
                <a:srgbClr val="0B3B49"/>
              </a:solidFill>
            </a:endParaRPr>
          </a:p>
          <a:p>
            <a:r>
              <a:rPr lang="fr-CA" sz="1200" i="1" dirty="0">
                <a:solidFill>
                  <a:srgbClr val="0B3B49"/>
                </a:solidFill>
              </a:rPr>
              <a:t>         </a:t>
            </a:r>
            <a:r>
              <a:rPr lang="fr-CA" sz="1200" b="1" i="1" dirty="0">
                <a:solidFill>
                  <a:srgbClr val="0B3B49"/>
                </a:solidFill>
              </a:rPr>
              <a:t>Ajoutez cette page à vos favoris :</a:t>
            </a:r>
            <a:r>
              <a:rPr lang="fr-CA" sz="1100" i="1" dirty="0">
                <a:solidFill>
                  <a:srgbClr val="00B2CF"/>
                </a:solidFill>
              </a:rPr>
              <a:t> dhdp.ca/</a:t>
            </a:r>
            <a:r>
              <a:rPr lang="fr-CA" sz="1100" i="1" dirty="0" err="1">
                <a:solidFill>
                  <a:srgbClr val="00B2CF"/>
                </a:solidFill>
              </a:rPr>
              <a:t>fr</a:t>
            </a:r>
            <a:r>
              <a:rPr lang="fr-CA" sz="1100" i="1" dirty="0">
                <a:solidFill>
                  <a:srgbClr val="00B2CF"/>
                </a:solidFill>
              </a:rPr>
              <a:t>/</a:t>
            </a:r>
            <a:r>
              <a:rPr lang="fr-CA" sz="1100" i="1" dirty="0" err="1">
                <a:solidFill>
                  <a:srgbClr val="00B2CF"/>
                </a:solidFill>
              </a:rPr>
              <a:t>opportunites</a:t>
            </a:r>
            <a:r>
              <a:rPr lang="fr-CA" sz="1100" i="1" dirty="0">
                <a:solidFill>
                  <a:srgbClr val="00B2CF"/>
                </a:solidFill>
              </a:rPr>
              <a:t>-de-financement/</a:t>
            </a:r>
            <a:r>
              <a:rPr lang="fr-CA" sz="1100" i="1" dirty="0" err="1">
                <a:solidFill>
                  <a:srgbClr val="00B2CF"/>
                </a:solidFill>
              </a:rPr>
              <a:t>fonds-d’innovation-en-santé-numérique</a:t>
            </a:r>
            <a:endParaRPr lang="fr-CA" sz="1100" i="1" dirty="0">
              <a:solidFill>
                <a:srgbClr val="00B2CF"/>
              </a:solidFill>
            </a:endParaRPr>
          </a:p>
        </p:txBody>
      </p:sp>
      <p:sp>
        <p:nvSpPr>
          <p:cNvPr id="5" name="Star: 5 Points 4">
            <a:extLst>
              <a:ext uri="{FF2B5EF4-FFF2-40B4-BE49-F238E27FC236}">
                <a16:creationId xmlns:a16="http://schemas.microsoft.com/office/drawing/2014/main" id="{171C7EA8-E832-814A-0CCD-164BDE3D5688}"/>
              </a:ext>
            </a:extLst>
          </p:cNvPr>
          <p:cNvSpPr/>
          <p:nvPr>
            <p:custDataLst>
              <p:tags r:id="rId2"/>
            </p:custDataLst>
          </p:nvPr>
        </p:nvSpPr>
        <p:spPr>
          <a:xfrm>
            <a:off x="2347141" y="477985"/>
            <a:ext cx="182518" cy="152737"/>
          </a:xfrm>
          <a:prstGeom prst="star5">
            <a:avLst/>
          </a:prstGeom>
          <a:solidFill>
            <a:srgbClr val="FFFF00"/>
          </a:solidFill>
          <a:ln>
            <a:solidFill>
              <a:srgbClr val="00B2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Right 8">
            <a:extLst>
              <a:ext uri="{FF2B5EF4-FFF2-40B4-BE49-F238E27FC236}">
                <a16:creationId xmlns:a16="http://schemas.microsoft.com/office/drawing/2014/main" id="{49D46802-5B19-51AD-E257-FE1605718F84}"/>
              </a:ext>
            </a:extLst>
          </p:cNvPr>
          <p:cNvSpPr/>
          <p:nvPr>
            <p:custDataLst>
              <p:tags r:id="rId3"/>
            </p:custDataLst>
          </p:nvPr>
        </p:nvSpPr>
        <p:spPr>
          <a:xfrm rot="5400000">
            <a:off x="5718298" y="673559"/>
            <a:ext cx="251503" cy="299663"/>
          </a:xfrm>
          <a:prstGeom prst="rightArrow">
            <a:avLst/>
          </a:prstGeom>
          <a:solidFill>
            <a:srgbClr val="00B2C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6E0ECDEA-A0A7-64BD-539C-0D39F6122B64}"/>
              </a:ext>
            </a:extLst>
          </p:cNvPr>
          <p:cNvSpPr txBox="1"/>
          <p:nvPr>
            <p:custDataLst>
              <p:tags r:id="rId4"/>
            </p:custDataLst>
          </p:nvPr>
        </p:nvSpPr>
        <p:spPr>
          <a:xfrm>
            <a:off x="3733844" y="4493041"/>
            <a:ext cx="1248137" cy="307777"/>
          </a:xfrm>
          <a:prstGeom prst="rect">
            <a:avLst/>
          </a:prstGeom>
          <a:noFill/>
        </p:spPr>
        <p:txBody>
          <a:bodyPr wrap="square" rtlCol="0">
            <a:spAutoFit/>
          </a:bodyPr>
          <a:lstStyle/>
          <a:p>
            <a:r>
              <a:rPr lang="fr-CA" b="1" i="1" dirty="0">
                <a:solidFill>
                  <a:srgbClr val="0B3B49"/>
                </a:solidFill>
              </a:rPr>
              <a:t>Pour plus d’info</a:t>
            </a:r>
          </a:p>
        </p:txBody>
      </p:sp>
      <p:sp>
        <p:nvSpPr>
          <p:cNvPr id="12" name="Arrow: Right 11">
            <a:extLst>
              <a:ext uri="{FF2B5EF4-FFF2-40B4-BE49-F238E27FC236}">
                <a16:creationId xmlns:a16="http://schemas.microsoft.com/office/drawing/2014/main" id="{8A5441C1-488B-CF8A-E2FA-90B9D2D7E3C5}"/>
              </a:ext>
            </a:extLst>
          </p:cNvPr>
          <p:cNvSpPr/>
          <p:nvPr>
            <p:custDataLst>
              <p:tags r:id="rId5"/>
            </p:custDataLst>
          </p:nvPr>
        </p:nvSpPr>
        <p:spPr>
          <a:xfrm rot="10214561">
            <a:off x="3234458" y="4650987"/>
            <a:ext cx="502164" cy="299663"/>
          </a:xfrm>
          <a:prstGeom prst="rightArrow">
            <a:avLst/>
          </a:prstGeom>
          <a:solidFill>
            <a:srgbClr val="00B2C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2972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819D-9A51-70E6-8D80-41CCFE77855E}"/>
              </a:ext>
            </a:extLst>
          </p:cNvPr>
          <p:cNvSpPr>
            <a:spLocks noGrp="1"/>
          </p:cNvSpPr>
          <p:nvPr>
            <p:ph type="title"/>
            <p:custDataLst>
              <p:tags r:id="rId1"/>
            </p:custDataLst>
          </p:nvPr>
        </p:nvSpPr>
        <p:spPr/>
        <p:txBody>
          <a:bodyPr/>
          <a:lstStyle/>
          <a:p>
            <a:r>
              <a:rPr lang="fr-CA" dirty="0">
                <a:latin typeface="Montserrat Bold" panose="00000800000000000000" pitchFamily="2" charset="0"/>
              </a:rPr>
              <a:t>Plus d’information</a:t>
            </a:r>
          </a:p>
        </p:txBody>
      </p:sp>
      <p:sp>
        <p:nvSpPr>
          <p:cNvPr id="3" name="Text Placeholder 2">
            <a:extLst>
              <a:ext uri="{FF2B5EF4-FFF2-40B4-BE49-F238E27FC236}">
                <a16:creationId xmlns:a16="http://schemas.microsoft.com/office/drawing/2014/main" id="{D0464D53-84CE-6F46-D1B4-C05A3CAAD081}"/>
              </a:ext>
            </a:extLst>
          </p:cNvPr>
          <p:cNvSpPr>
            <a:spLocks noGrp="1"/>
          </p:cNvSpPr>
          <p:nvPr>
            <p:ph type="body" idx="1"/>
            <p:custDataLst>
              <p:tags r:id="rId2"/>
            </p:custDataLst>
          </p:nvPr>
        </p:nvSpPr>
        <p:spPr>
          <a:xfrm>
            <a:off x="384724" y="1316736"/>
            <a:ext cx="4582529" cy="3416400"/>
          </a:xfrm>
        </p:spPr>
        <p:txBody>
          <a:bodyPr/>
          <a:lstStyle/>
          <a:p>
            <a:r>
              <a:rPr lang="fr-CA" sz="1800" b="1" dirty="0">
                <a:latin typeface="Montserrat" panose="00000500000000000000" pitchFamily="2" charset="0"/>
              </a:rPr>
              <a:t>Documents de candidature</a:t>
            </a:r>
            <a:r>
              <a:rPr lang="fr-CA" sz="1800" dirty="0">
                <a:latin typeface="Montserrat" panose="00000500000000000000" pitchFamily="2" charset="0"/>
              </a:rPr>
              <a:t> : admissibilité du projet, possibilité de financement et prochaines étapes </a:t>
            </a:r>
          </a:p>
          <a:p>
            <a:pPr marL="114300" indent="0">
              <a:buNone/>
            </a:pPr>
            <a:endParaRPr lang="en-CA" sz="1800" dirty="0">
              <a:latin typeface="Montserrat" panose="00000500000000000000" pitchFamily="2" charset="0"/>
            </a:endParaRPr>
          </a:p>
          <a:p>
            <a:r>
              <a:rPr lang="fr-CA" sz="1800" b="1" dirty="0">
                <a:latin typeface="Montserrat" panose="00000500000000000000" pitchFamily="2" charset="0"/>
              </a:rPr>
              <a:t>Documents d’appui</a:t>
            </a:r>
            <a:r>
              <a:rPr lang="fr-CA" sz="1800" dirty="0">
                <a:latin typeface="Montserrat" panose="00000500000000000000" pitchFamily="2" charset="0"/>
              </a:rPr>
              <a:t> :</a:t>
            </a:r>
            <a:r>
              <a:rPr lang="fr-CA" sz="1800" b="1" dirty="0">
                <a:latin typeface="Montserrat" panose="00000500000000000000" pitchFamily="2" charset="0"/>
              </a:rPr>
              <a:t> </a:t>
            </a:r>
            <a:r>
              <a:rPr lang="fr-CA" sz="1800" dirty="0">
                <a:latin typeface="Montserrat" panose="00000500000000000000" pitchFamily="2" charset="0"/>
              </a:rPr>
              <a:t>cadre fédéré, technologie et infrastructure de la DHDP</a:t>
            </a:r>
          </a:p>
        </p:txBody>
      </p:sp>
      <p:sp>
        <p:nvSpPr>
          <p:cNvPr id="19" name="Left Brace 18">
            <a:extLst>
              <a:ext uri="{FF2B5EF4-FFF2-40B4-BE49-F238E27FC236}">
                <a16:creationId xmlns:a16="http://schemas.microsoft.com/office/drawing/2014/main" id="{A57EA4D0-F2E2-9886-6559-284B991FF8F6}"/>
              </a:ext>
            </a:extLst>
          </p:cNvPr>
          <p:cNvSpPr/>
          <p:nvPr>
            <p:custDataLst>
              <p:tags r:id="rId3"/>
            </p:custDataLst>
          </p:nvPr>
        </p:nvSpPr>
        <p:spPr>
          <a:xfrm>
            <a:off x="4888992" y="1316736"/>
            <a:ext cx="672031" cy="1011936"/>
          </a:xfrm>
          <a:prstGeom prst="leftBrace">
            <a:avLst>
              <a:gd name="adj1" fmla="val 8333"/>
              <a:gd name="adj2" fmla="val 45893"/>
            </a:avLst>
          </a:prstGeom>
          <a:ln w="12700">
            <a:solidFill>
              <a:srgbClr val="00B2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Left Brace 19">
            <a:extLst>
              <a:ext uri="{FF2B5EF4-FFF2-40B4-BE49-F238E27FC236}">
                <a16:creationId xmlns:a16="http://schemas.microsoft.com/office/drawing/2014/main" id="{9404BEA4-EDAF-BC7C-2405-159249AC872E}"/>
              </a:ext>
            </a:extLst>
          </p:cNvPr>
          <p:cNvSpPr/>
          <p:nvPr>
            <p:custDataLst>
              <p:tags r:id="rId4"/>
            </p:custDataLst>
          </p:nvPr>
        </p:nvSpPr>
        <p:spPr>
          <a:xfrm>
            <a:off x="4888992" y="2727683"/>
            <a:ext cx="672031" cy="1315679"/>
          </a:xfrm>
          <a:prstGeom prst="leftBrace">
            <a:avLst>
              <a:gd name="adj1" fmla="val 8333"/>
              <a:gd name="adj2" fmla="val 36206"/>
            </a:avLst>
          </a:prstGeom>
          <a:ln w="12700">
            <a:solidFill>
              <a:srgbClr val="00B2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TextBox 22">
            <a:extLst>
              <a:ext uri="{FF2B5EF4-FFF2-40B4-BE49-F238E27FC236}">
                <a16:creationId xmlns:a16="http://schemas.microsoft.com/office/drawing/2014/main" id="{27309481-F2C7-0C07-ED54-D8D2D80B8A67}"/>
              </a:ext>
            </a:extLst>
          </p:cNvPr>
          <p:cNvSpPr txBox="1"/>
          <p:nvPr>
            <p:custDataLst>
              <p:tags r:id="rId5"/>
            </p:custDataLst>
          </p:nvPr>
        </p:nvSpPr>
        <p:spPr>
          <a:xfrm>
            <a:off x="384724" y="4363968"/>
            <a:ext cx="5884877" cy="261610"/>
          </a:xfrm>
          <a:prstGeom prst="rect">
            <a:avLst/>
          </a:prstGeom>
          <a:noFill/>
        </p:spPr>
        <p:txBody>
          <a:bodyPr wrap="square">
            <a:spAutoFit/>
          </a:bodyPr>
          <a:lstStyle/>
          <a:p>
            <a:r>
              <a:rPr lang="fr-CA" sz="1100" dirty="0">
                <a:solidFill>
                  <a:srgbClr val="00B2CF"/>
                </a:solidFill>
              </a:rPr>
              <a:t>https://www.dhdp.ca/</a:t>
            </a:r>
            <a:r>
              <a:rPr lang="fr-CA" sz="1100" dirty="0" err="1">
                <a:solidFill>
                  <a:srgbClr val="00B2CF"/>
                </a:solidFill>
              </a:rPr>
              <a:t>fr</a:t>
            </a:r>
            <a:r>
              <a:rPr lang="fr-CA" sz="1100" dirty="0">
                <a:solidFill>
                  <a:srgbClr val="00B2CF"/>
                </a:solidFill>
              </a:rPr>
              <a:t>/</a:t>
            </a:r>
            <a:r>
              <a:rPr lang="fr-CA" sz="1100" dirty="0" err="1">
                <a:solidFill>
                  <a:srgbClr val="00B2CF"/>
                </a:solidFill>
              </a:rPr>
              <a:t>opportunites</a:t>
            </a:r>
            <a:r>
              <a:rPr lang="fr-CA" sz="1100" dirty="0">
                <a:solidFill>
                  <a:srgbClr val="00B2CF"/>
                </a:solidFill>
              </a:rPr>
              <a:t>-de-financement/</a:t>
            </a:r>
            <a:r>
              <a:rPr lang="fr-CA" sz="1100" dirty="0" err="1">
                <a:solidFill>
                  <a:srgbClr val="00B2CF"/>
                </a:solidFill>
              </a:rPr>
              <a:t>fonds-d’innovation-en-santé-numérique</a:t>
            </a:r>
            <a:endParaRPr lang="fr-CA" sz="1100" dirty="0">
              <a:solidFill>
                <a:srgbClr val="00B2CF"/>
              </a:solidFill>
            </a:endParaRPr>
          </a:p>
        </p:txBody>
      </p:sp>
      <p:pic>
        <p:nvPicPr>
          <p:cNvPr id="6" name="Picture 5">
            <a:extLst>
              <a:ext uri="{FF2B5EF4-FFF2-40B4-BE49-F238E27FC236}">
                <a16:creationId xmlns:a16="http://schemas.microsoft.com/office/drawing/2014/main" id="{79AFC9E0-ED48-38DB-9FD3-30FC3C193134}"/>
              </a:ext>
            </a:extLst>
          </p:cNvPr>
          <p:cNvPicPr>
            <a:picLocks noChangeAspect="1"/>
          </p:cNvPicPr>
          <p:nvPr/>
        </p:nvPicPr>
        <p:blipFill>
          <a:blip r:embed="rId8"/>
          <a:stretch>
            <a:fillRect/>
          </a:stretch>
        </p:blipFill>
        <p:spPr>
          <a:xfrm>
            <a:off x="5617383" y="808031"/>
            <a:ext cx="3214917" cy="3387345"/>
          </a:xfrm>
          <a:prstGeom prst="rect">
            <a:avLst/>
          </a:prstGeom>
        </p:spPr>
      </p:pic>
    </p:spTree>
    <p:extLst>
      <p:ext uri="{BB962C8B-B14F-4D97-AF65-F5344CB8AC3E}">
        <p14:creationId xmlns:p14="http://schemas.microsoft.com/office/powerpoint/2010/main" val="262272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53"/>
          <p:cNvSpPr txBox="1">
            <a:spLocks noGrp="1"/>
          </p:cNvSpPr>
          <p:nvPr>
            <p:ph type="title"/>
            <p:custDataLst>
              <p:tags r:id="rId1"/>
            </p:custDataLst>
          </p:nvPr>
        </p:nvSpPr>
        <p:spPr>
          <a:xfrm>
            <a:off x="457200" y="1195436"/>
            <a:ext cx="8229600" cy="2752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A3B48"/>
              </a:buClr>
              <a:buSzPts val="2800"/>
              <a:buFont typeface="Arial"/>
              <a:buNone/>
            </a:pPr>
            <a:r>
              <a:rPr lang="fr-CA" sz="2900">
                <a:latin typeface="Montserrat"/>
                <a:ea typeface="Montserrat"/>
                <a:cs typeface="Montserrat"/>
                <a:sym typeface="Montserrat"/>
              </a:rPr>
              <a:t>Fonds d’innovation en santé numérique</a:t>
            </a:r>
          </a:p>
          <a:p>
            <a:pPr marL="0" lvl="0" indent="0" algn="ctr" rtl="0">
              <a:spcBef>
                <a:spcPts val="0"/>
              </a:spcBef>
              <a:spcAft>
                <a:spcPts val="0"/>
              </a:spcAft>
              <a:buClr>
                <a:srgbClr val="0A3B48"/>
              </a:buClr>
              <a:buSzPts val="2800"/>
              <a:buFont typeface="Arial"/>
              <a:buNone/>
            </a:pPr>
            <a:r>
              <a:rPr lang="fr-CA" sz="2900" b="0" u="sng">
                <a:latin typeface="Montserrat"/>
                <a:ea typeface="Montserrat"/>
                <a:cs typeface="Montserrat"/>
                <a:sym typeface="Montserrat"/>
              </a:rPr>
              <a:t>Premier appel à candidatures</a:t>
            </a:r>
          </a:p>
        </p:txBody>
      </p:sp>
    </p:spTree>
  </p:cSld>
  <p:clrMapOvr>
    <a:masterClrMapping/>
  </p:clrMapOvr>
  <p:extLst>
    <p:ext uri="{6950BFC3-D8DA-4A85-94F7-54DA5524770B}">
      <p188:commentRel xmlns:p188="http://schemas.microsoft.com/office/powerpoint/2018/8/main"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8" name="Google Shape;738;p154"/>
          <p:cNvSpPr txBox="1">
            <a:spLocks noGrp="1"/>
          </p:cNvSpPr>
          <p:nvPr>
            <p:ph type="body" idx="1"/>
            <p:custDataLst>
              <p:tags r:id="rId1"/>
            </p:custDataLst>
          </p:nvPr>
        </p:nvSpPr>
        <p:spPr>
          <a:xfrm>
            <a:off x="417225" y="487008"/>
            <a:ext cx="7997798" cy="2648817"/>
          </a:xfrm>
          <a:prstGeom prst="rect">
            <a:avLst/>
          </a:prstGeom>
          <a:solidFill>
            <a:schemeClr val="lt1"/>
          </a:solidFill>
          <a:ln>
            <a:noFill/>
          </a:ln>
        </p:spPr>
        <p:txBody>
          <a:bodyPr spcFirstLastPara="1" wrap="square" lIns="91425" tIns="45700" rIns="91425" bIns="45700" anchor="t" anchorCtr="0">
            <a:noAutofit/>
          </a:bodyPr>
          <a:lstStyle/>
          <a:p>
            <a:pPr marL="127000" indent="0">
              <a:spcBef>
                <a:spcPts val="1000"/>
              </a:spcBef>
              <a:buClr>
                <a:srgbClr val="00434F"/>
              </a:buClr>
              <a:buSzPts val="1200"/>
              <a:buNone/>
            </a:pPr>
            <a:endParaRPr lang="en-US" sz="1600" dirty="0">
              <a:solidFill>
                <a:srgbClr val="00434F"/>
              </a:solidFill>
              <a:latin typeface="Montserrat" panose="00000500000000000000" pitchFamily="2" charset="0"/>
            </a:endParaRPr>
          </a:p>
          <a:p>
            <a:pPr marL="127000" indent="0">
              <a:spcBef>
                <a:spcPts val="1000"/>
              </a:spcBef>
              <a:buClr>
                <a:srgbClr val="00434F"/>
              </a:buClr>
              <a:buSzPts val="1200"/>
              <a:buNone/>
            </a:pPr>
            <a:r>
              <a:rPr lang="fr-CA" sz="1600" dirty="0">
                <a:solidFill>
                  <a:srgbClr val="181717"/>
                </a:solidFill>
                <a:latin typeface="Montserrat" panose="00000500000000000000" pitchFamily="2" charset="0"/>
                <a:ea typeface="Montserrat Medium"/>
                <a:cs typeface="Montserrat Medium"/>
                <a:sym typeface="Montserrat Medium"/>
              </a:rPr>
              <a:t>Sélectionner des initiatives de recherche qui ont de solides assises scientifiques afin que les projets retenus fassent progresser la conception et l’utilisation de la DHDP, de manière à soutenir des travaux de recherche significatifs et percutants.  </a:t>
            </a:r>
          </a:p>
          <a:p>
            <a:pPr marL="127000" indent="0">
              <a:spcBef>
                <a:spcPts val="1000"/>
              </a:spcBef>
              <a:buClr>
                <a:srgbClr val="00434F"/>
              </a:buClr>
              <a:buSzPts val="1200"/>
              <a:buNone/>
            </a:pPr>
            <a:r>
              <a:rPr lang="fr-CA" sz="1600" b="1" dirty="0">
                <a:solidFill>
                  <a:srgbClr val="181717"/>
                </a:solidFill>
                <a:latin typeface="Montserrat" panose="00000500000000000000" pitchFamily="2" charset="0"/>
              </a:rPr>
              <a:t>Domaines ciblés</a:t>
            </a:r>
          </a:p>
          <a:p>
            <a:pPr marL="412750" indent="-285750">
              <a:spcBef>
                <a:spcPts val="1000"/>
              </a:spcBef>
              <a:buClr>
                <a:srgbClr val="00434F"/>
              </a:buClr>
              <a:buSzPts val="1200"/>
            </a:pPr>
            <a:r>
              <a:rPr lang="fr-CA" sz="1600" dirty="0">
                <a:solidFill>
                  <a:srgbClr val="181717"/>
                </a:solidFill>
                <a:latin typeface="Montserrat" panose="00000500000000000000" pitchFamily="2" charset="0"/>
              </a:rPr>
              <a:t>Recherche axée sur l’oncologie et la neurologie, mais les projets axés sur d’autres domaines de recherche en santé et en IA, où des données similaires peuvent être disponibles (par exemple, diabète, cardiologie), seront également pris en considération.</a:t>
            </a:r>
          </a:p>
          <a:p>
            <a:pPr marL="412750" indent="-285750">
              <a:spcBef>
                <a:spcPts val="1000"/>
              </a:spcBef>
              <a:buClr>
                <a:srgbClr val="00434F"/>
              </a:buClr>
              <a:buSzPts val="1200"/>
            </a:pPr>
            <a:r>
              <a:rPr lang="fr-CA" sz="1600" dirty="0">
                <a:solidFill>
                  <a:srgbClr val="181717"/>
                </a:solidFill>
                <a:latin typeface="Montserrat" panose="00000500000000000000" pitchFamily="2" charset="0"/>
                <a:sym typeface="Montserrat Medium"/>
              </a:rPr>
              <a:t>Stimuler la collaboration entre les petites et moyennes entreprises, tout en adoptant une vision du potentiel de commercialisation des découvertes de la recherche.</a:t>
            </a:r>
          </a:p>
        </p:txBody>
      </p:sp>
      <p:pic>
        <p:nvPicPr>
          <p:cNvPr id="740" name="Google Shape;740;p154"/>
          <p:cNvPicPr preferRelativeResize="0"/>
          <p:nvPr>
            <p:custDataLst>
              <p:tags r:id="rId2"/>
            </p:custDataLst>
          </p:nvPr>
        </p:nvPicPr>
        <p:blipFill>
          <a:blip r:embed="rId6">
            <a:alphaModFix/>
          </a:blip>
          <a:stretch>
            <a:fillRect/>
          </a:stretch>
        </p:blipFill>
        <p:spPr>
          <a:xfrm>
            <a:off x="0" y="4470395"/>
            <a:ext cx="834451" cy="673105"/>
          </a:xfrm>
          <a:prstGeom prst="rect">
            <a:avLst/>
          </a:prstGeom>
          <a:noFill/>
          <a:ln>
            <a:noFill/>
          </a:ln>
        </p:spPr>
      </p:pic>
      <p:sp>
        <p:nvSpPr>
          <p:cNvPr id="9" name="Google Shape;757;p156">
            <a:extLst>
              <a:ext uri="{FF2B5EF4-FFF2-40B4-BE49-F238E27FC236}">
                <a16:creationId xmlns:a16="http://schemas.microsoft.com/office/drawing/2014/main" id="{247A01F9-6B1A-3280-9E25-21F0F791F3F6}"/>
              </a:ext>
            </a:extLst>
          </p:cNvPr>
          <p:cNvSpPr txBox="1">
            <a:spLocks/>
          </p:cNvSpPr>
          <p:nvPr>
            <p:custDataLst>
              <p:tags r:id="rId3"/>
            </p:custDataLst>
          </p:nvPr>
        </p:nvSpPr>
        <p:spPr>
          <a:xfrm>
            <a:off x="2935502" y="178788"/>
            <a:ext cx="6779100" cy="8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A3B48"/>
              </a:buClr>
              <a:buSzPts val="14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9pPr>
          </a:lstStyle>
          <a:p>
            <a:r>
              <a:rPr lang="fr-CA" sz="2400" b="1">
                <a:solidFill>
                  <a:srgbClr val="00879D"/>
                </a:solidFill>
                <a:latin typeface="Montserrat Black"/>
                <a:ea typeface="Montserrat Black"/>
                <a:cs typeface="Montserrat Black"/>
                <a:sym typeface="Montserrat Black"/>
              </a:rPr>
              <a:t>Objet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55"/>
          <p:cNvSpPr txBox="1">
            <a:spLocks noGrp="1"/>
          </p:cNvSpPr>
          <p:nvPr>
            <p:ph type="body" idx="1"/>
            <p:custDataLst>
              <p:tags r:id="rId1"/>
            </p:custDataLst>
          </p:nvPr>
        </p:nvSpPr>
        <p:spPr>
          <a:xfrm>
            <a:off x="820105" y="1036188"/>
            <a:ext cx="7313985" cy="34695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fr-CA" sz="1400" b="1" dirty="0">
                <a:solidFill>
                  <a:schemeClr val="dk1"/>
                </a:solidFill>
                <a:latin typeface="Montserrat" panose="00000500000000000000" pitchFamily="2" charset="0"/>
                <a:ea typeface="Montserrat"/>
                <a:cs typeface="Montserrat"/>
                <a:sym typeface="Montserrat"/>
              </a:rPr>
              <a:t>Critère d’admissibilité minimal </a:t>
            </a:r>
            <a:r>
              <a:rPr lang="fr-CA" sz="1400" dirty="0">
                <a:solidFill>
                  <a:schemeClr val="dk1"/>
                </a:solidFill>
                <a:latin typeface="Montserrat" panose="00000500000000000000" pitchFamily="2" charset="0"/>
                <a:ea typeface="Montserrat Medium"/>
                <a:cs typeface="Montserrat Medium"/>
                <a:sym typeface="Montserrat Medium"/>
              </a:rPr>
              <a:t>: </a:t>
            </a:r>
            <a:r>
              <a:rPr lang="fr-CA" dirty="0">
                <a:solidFill>
                  <a:schemeClr val="dk1"/>
                </a:solidFill>
              </a:rPr>
              <a:t>au moins </a:t>
            </a:r>
            <a:r>
              <a:rPr lang="fr-CA" sz="1600" u="sng" dirty="0">
                <a:solidFill>
                  <a:schemeClr val="dk1"/>
                </a:solidFill>
                <a:latin typeface="Montserrat" panose="00000500000000000000" pitchFamily="2" charset="0"/>
                <a:ea typeface="Montserrat Medium"/>
                <a:cs typeface="Montserrat Medium"/>
                <a:sym typeface="Montserrat Medium"/>
              </a:rPr>
              <a:t>2 PME canadiennes</a:t>
            </a:r>
            <a:r>
              <a:rPr lang="fr-CA" sz="1400" dirty="0">
                <a:solidFill>
                  <a:schemeClr val="dk1"/>
                </a:solidFill>
                <a:latin typeface="Montserrat" panose="00000500000000000000" pitchFamily="2" charset="0"/>
                <a:ea typeface="Montserrat Medium"/>
                <a:cs typeface="Montserrat Medium"/>
                <a:sym typeface="Montserrat Medium"/>
              </a:rPr>
              <a:t>. En outre, les candidats doivent prouver qu’ils ont accès aux données voulues pour pouvoir mener à bien le projet proposé. </a:t>
            </a:r>
          </a:p>
          <a:p>
            <a:pPr marL="457200" lvl="0" indent="-272458" algn="l" rtl="0">
              <a:spcBef>
                <a:spcPts val="0"/>
              </a:spcBef>
              <a:spcAft>
                <a:spcPts val="0"/>
              </a:spcAft>
              <a:buClr>
                <a:schemeClr val="dk1"/>
              </a:buClr>
              <a:buSzPct val="48276"/>
              <a:buFont typeface="Montserrat Medium"/>
              <a:buChar char="●"/>
            </a:pPr>
            <a:r>
              <a:rPr lang="fr-CA" sz="1400" dirty="0">
                <a:solidFill>
                  <a:schemeClr val="dk1"/>
                </a:solidFill>
                <a:latin typeface="Montserrat" panose="00000500000000000000" pitchFamily="2" charset="0"/>
                <a:ea typeface="Montserrat Medium"/>
                <a:cs typeface="Montserrat Medium"/>
                <a:sym typeface="Montserrat Medium"/>
              </a:rPr>
              <a:t>Bien que la collaboration entre les secteurs public et privé ne soit pas obligatoire, on l’encourage afin d’accroître la disponibilité des données.</a:t>
            </a:r>
          </a:p>
          <a:p>
            <a:pPr marL="457200" lvl="0" indent="0" algn="l" rtl="0">
              <a:spcBef>
                <a:spcPts val="0"/>
              </a:spcBef>
              <a:spcAft>
                <a:spcPts val="0"/>
              </a:spcAft>
              <a:buNone/>
            </a:pPr>
            <a:endParaRPr sz="1400" dirty="0">
              <a:solidFill>
                <a:schemeClr val="dk1"/>
              </a:solidFill>
              <a:latin typeface="Montserrat" panose="00000500000000000000" pitchFamily="2" charset="0"/>
              <a:ea typeface="Montserrat Medium"/>
              <a:cs typeface="Montserrat Medium"/>
              <a:sym typeface="Montserrat Medium"/>
            </a:endParaRPr>
          </a:p>
          <a:p>
            <a:pPr marL="0" lvl="0" indent="0" algn="l" rtl="0">
              <a:spcBef>
                <a:spcPts val="0"/>
              </a:spcBef>
              <a:spcAft>
                <a:spcPts val="0"/>
              </a:spcAft>
              <a:buNone/>
            </a:pPr>
            <a:r>
              <a:rPr lang="fr-CA" sz="1400" b="1" dirty="0">
                <a:solidFill>
                  <a:schemeClr val="dk1"/>
                </a:solidFill>
                <a:latin typeface="Montserrat" panose="00000500000000000000" pitchFamily="2" charset="0"/>
                <a:ea typeface="Montserrat"/>
                <a:cs typeface="Montserrat"/>
                <a:sym typeface="Montserrat"/>
              </a:rPr>
              <a:t>Exigences applicables aux projets admissibles</a:t>
            </a:r>
            <a:r>
              <a:rPr lang="fr-CA" sz="1400" dirty="0">
                <a:solidFill>
                  <a:schemeClr val="dk1"/>
                </a:solidFill>
                <a:latin typeface="Montserrat" panose="00000500000000000000" pitchFamily="2" charset="0"/>
                <a:ea typeface="Montserrat"/>
                <a:cs typeface="Montserrat"/>
                <a:sym typeface="Montserrat"/>
              </a:rPr>
              <a:t> :</a:t>
            </a:r>
          </a:p>
          <a:p>
            <a:pPr marL="457200" lvl="0" indent="-319448" algn="l" rtl="0">
              <a:spcBef>
                <a:spcPts val="0"/>
              </a:spcBef>
              <a:spcAft>
                <a:spcPts val="0"/>
              </a:spcAft>
              <a:buClr>
                <a:schemeClr val="dk1"/>
              </a:buClr>
              <a:buSzPct val="100000"/>
              <a:buFont typeface="Montserrat Medium"/>
              <a:buChar char="•"/>
            </a:pPr>
            <a:r>
              <a:rPr lang="fr-CA" sz="1400" dirty="0">
                <a:solidFill>
                  <a:schemeClr val="dk1"/>
                </a:solidFill>
                <a:latin typeface="Montserrat" panose="00000500000000000000" pitchFamily="2" charset="0"/>
                <a:ea typeface="Montserrat Medium"/>
                <a:cs typeface="Montserrat Medium"/>
                <a:sym typeface="Montserrat Medium"/>
              </a:rPr>
              <a:t>Projet réaliste sur le plan technique et sur le plan financier</a:t>
            </a:r>
          </a:p>
          <a:p>
            <a:pPr marL="457200" lvl="0" indent="-319448" algn="l" rtl="0">
              <a:spcBef>
                <a:spcPts val="0"/>
              </a:spcBef>
              <a:spcAft>
                <a:spcPts val="0"/>
              </a:spcAft>
              <a:buClr>
                <a:schemeClr val="dk1"/>
              </a:buClr>
              <a:buSzPct val="100000"/>
              <a:buFont typeface="Montserrat Medium"/>
              <a:buChar char="•"/>
            </a:pPr>
            <a:r>
              <a:rPr lang="fr-CA" sz="1400" dirty="0">
                <a:solidFill>
                  <a:schemeClr val="dk1"/>
                </a:solidFill>
                <a:latin typeface="Montserrat" panose="00000500000000000000" pitchFamily="2" charset="0"/>
                <a:ea typeface="Montserrat Medium"/>
                <a:cs typeface="Montserrat Medium"/>
                <a:sym typeface="Montserrat Medium"/>
              </a:rPr>
              <a:t>Protocole pilote détaillant les exigences réglementaires (p. ex., institutionnelles) et les activités relatives au pipeline de données, comme la mise en correspondance avec le modèle OMOP.</a:t>
            </a:r>
          </a:p>
          <a:p>
            <a:pPr marL="457200" lvl="0" indent="-319448" algn="l" rtl="0">
              <a:spcBef>
                <a:spcPts val="0"/>
              </a:spcBef>
              <a:spcAft>
                <a:spcPts val="0"/>
              </a:spcAft>
              <a:buClr>
                <a:schemeClr val="dk1"/>
              </a:buClr>
              <a:buSzPct val="100000"/>
              <a:buFont typeface="Montserrat Medium"/>
              <a:buChar char="•"/>
            </a:pPr>
            <a:r>
              <a:rPr lang="fr-CA" sz="1400" dirty="0">
                <a:solidFill>
                  <a:schemeClr val="dk1"/>
                </a:solidFill>
                <a:latin typeface="Montserrat" panose="00000500000000000000" pitchFamily="2" charset="0"/>
                <a:ea typeface="Montserrat Medium"/>
                <a:cs typeface="Montserrat Medium"/>
                <a:sym typeface="Montserrat Medium"/>
              </a:rPr>
              <a:t>Doit être mené au Canada et durer 8-12 mois</a:t>
            </a:r>
          </a:p>
          <a:p>
            <a:pPr marL="457200" lvl="0" indent="-319448" algn="l" rtl="0">
              <a:spcBef>
                <a:spcPts val="0"/>
              </a:spcBef>
              <a:spcAft>
                <a:spcPts val="0"/>
              </a:spcAft>
              <a:buClr>
                <a:schemeClr val="dk1"/>
              </a:buClr>
              <a:buSzPct val="100000"/>
              <a:buFont typeface="Montserrat Medium"/>
              <a:buChar char="•"/>
            </a:pPr>
            <a:r>
              <a:rPr lang="fr-CA" sz="1400" dirty="0">
                <a:solidFill>
                  <a:schemeClr val="dk1"/>
                </a:solidFill>
                <a:latin typeface="Montserrat" panose="00000500000000000000" pitchFamily="2" charset="0"/>
                <a:ea typeface="Montserrat Medium"/>
                <a:cs typeface="Montserrat Medium"/>
                <a:sym typeface="Montserrat Medium"/>
              </a:rPr>
              <a:t>Doit comprendre un plan relatif à la PI et la commercialisation du projet</a:t>
            </a:r>
          </a:p>
          <a:p>
            <a:pPr marL="914400" lvl="0" indent="0" algn="l" rtl="0">
              <a:lnSpc>
                <a:spcPct val="115000"/>
              </a:lnSpc>
              <a:spcBef>
                <a:spcPts val="0"/>
              </a:spcBef>
              <a:spcAft>
                <a:spcPts val="0"/>
              </a:spcAft>
              <a:buNone/>
            </a:pPr>
            <a:endParaRPr sz="1400" dirty="0">
              <a:solidFill>
                <a:schemeClr val="dk1"/>
              </a:solidFill>
              <a:latin typeface="Montserrat" panose="00000500000000000000" pitchFamily="2" charset="0"/>
              <a:ea typeface="Montserrat Medium"/>
              <a:cs typeface="Montserrat Medium"/>
              <a:sym typeface="Montserrat Medium"/>
            </a:endParaRPr>
          </a:p>
          <a:p>
            <a:pPr marL="0" lvl="0" indent="0" algn="l" rtl="0">
              <a:lnSpc>
                <a:spcPct val="100000"/>
              </a:lnSpc>
              <a:spcBef>
                <a:spcPts val="600"/>
              </a:spcBef>
              <a:spcAft>
                <a:spcPts val="0"/>
              </a:spcAft>
              <a:buSzPct val="112500"/>
              <a:buNone/>
            </a:pPr>
            <a:endParaRPr sz="1400" b="1" dirty="0">
              <a:solidFill>
                <a:schemeClr val="accent2"/>
              </a:solidFill>
              <a:latin typeface="Montserrat" panose="00000500000000000000" pitchFamily="2" charset="0"/>
              <a:ea typeface="Montserrat"/>
              <a:cs typeface="Montserrat"/>
              <a:sym typeface="Montserrat"/>
            </a:endParaRPr>
          </a:p>
        </p:txBody>
      </p:sp>
      <p:pic>
        <p:nvPicPr>
          <p:cNvPr id="747" name="Google Shape;747;p155"/>
          <p:cNvPicPr preferRelativeResize="0"/>
          <p:nvPr>
            <p:custDataLst>
              <p:tags r:id="rId2"/>
            </p:custDataLst>
          </p:nvPr>
        </p:nvPicPr>
        <p:blipFill>
          <a:blip r:embed="rId6"/>
          <a:srcRect/>
          <a:stretch/>
        </p:blipFill>
        <p:spPr>
          <a:xfrm>
            <a:off x="-14347" y="4508973"/>
            <a:ext cx="834452" cy="595947"/>
          </a:xfrm>
          <a:prstGeom prst="rect">
            <a:avLst/>
          </a:prstGeom>
          <a:noFill/>
          <a:ln>
            <a:noFill/>
          </a:ln>
        </p:spPr>
      </p:pic>
      <p:sp>
        <p:nvSpPr>
          <p:cNvPr id="4" name="Google Shape;757;p156">
            <a:extLst>
              <a:ext uri="{FF2B5EF4-FFF2-40B4-BE49-F238E27FC236}">
                <a16:creationId xmlns:a16="http://schemas.microsoft.com/office/drawing/2014/main" id="{6C3D6093-1C78-E1F1-C79C-67F144220955}"/>
              </a:ext>
            </a:extLst>
          </p:cNvPr>
          <p:cNvSpPr txBox="1">
            <a:spLocks/>
          </p:cNvSpPr>
          <p:nvPr>
            <p:custDataLst>
              <p:tags r:id="rId3"/>
            </p:custDataLst>
          </p:nvPr>
        </p:nvSpPr>
        <p:spPr>
          <a:xfrm>
            <a:off x="2935502" y="178788"/>
            <a:ext cx="6779100" cy="8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A3B48"/>
              </a:buClr>
              <a:buSzPts val="1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pPr>
              <a:buSzPts val="1400"/>
            </a:pPr>
            <a:r>
              <a:rPr lang="fr-CA" sz="2400" b="1">
                <a:solidFill>
                  <a:srgbClr val="00879D"/>
                </a:solidFill>
                <a:latin typeface="Montserrat Black"/>
                <a:ea typeface="Montserrat Black"/>
                <a:cs typeface="Montserrat Black"/>
                <a:sym typeface="Montserrat Black"/>
              </a:rPr>
              <a:t>Admissibilité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5">
          <a:extLst>
            <a:ext uri="{FF2B5EF4-FFF2-40B4-BE49-F238E27FC236}">
              <a16:creationId xmlns:a16="http://schemas.microsoft.com/office/drawing/2014/main" id="{BB97EF56-8162-0A5E-F2E6-E55B03E5DF7C}"/>
            </a:ext>
          </a:extLst>
        </p:cNvPr>
        <p:cNvGrpSpPr/>
        <p:nvPr/>
      </p:nvGrpSpPr>
      <p:grpSpPr>
        <a:xfrm>
          <a:off x="0" y="0"/>
          <a:ext cx="0" cy="0"/>
          <a:chOff x="0" y="0"/>
          <a:chExt cx="0" cy="0"/>
        </a:xfrm>
      </p:grpSpPr>
      <p:sp>
        <p:nvSpPr>
          <p:cNvPr id="746" name="Google Shape;746;p155">
            <a:extLst>
              <a:ext uri="{FF2B5EF4-FFF2-40B4-BE49-F238E27FC236}">
                <a16:creationId xmlns:a16="http://schemas.microsoft.com/office/drawing/2014/main" id="{6EC51226-DB7D-D665-5E79-669ACF74071B}"/>
              </a:ext>
            </a:extLst>
          </p:cNvPr>
          <p:cNvSpPr txBox="1">
            <a:spLocks noGrp="1"/>
          </p:cNvSpPr>
          <p:nvPr>
            <p:ph type="body" idx="1"/>
            <p:custDataLst>
              <p:tags r:id="rId1"/>
            </p:custDataLst>
          </p:nvPr>
        </p:nvSpPr>
        <p:spPr>
          <a:xfrm>
            <a:off x="820105" y="1128467"/>
            <a:ext cx="7313985" cy="3469500"/>
          </a:xfrm>
          <a:prstGeom prst="rect">
            <a:avLst/>
          </a:prstGeom>
          <a:noFill/>
          <a:ln>
            <a:noFill/>
          </a:ln>
        </p:spPr>
        <p:txBody>
          <a:bodyPr spcFirstLastPara="1" wrap="square" lIns="68575" tIns="34275" rIns="68575" bIns="34275" anchor="t" anchorCtr="0">
            <a:normAutofit/>
          </a:bodyPr>
          <a:lstStyle/>
          <a:p>
            <a:pPr marL="114300" indent="0" algn="l" rtl="0" fontAlgn="base">
              <a:buNone/>
            </a:pPr>
            <a:endParaRPr lang="en-US" sz="400" b="1" i="0" u="none" strike="noStrike" dirty="0">
              <a:solidFill>
                <a:srgbClr val="000000"/>
              </a:solidFill>
              <a:effectLst/>
              <a:latin typeface="Montserrat" panose="00000500000000000000" pitchFamily="2" charset="0"/>
            </a:endParaRPr>
          </a:p>
          <a:p>
            <a:pPr algn="l" rtl="0" fontAlgn="base">
              <a:buFont typeface="Arial" panose="020B0604020202020204" pitchFamily="34" charset="0"/>
              <a:buChar char="•"/>
            </a:pPr>
            <a:r>
              <a:rPr lang="fr-CA" sz="1600" b="1" i="0" u="none" strike="noStrike" dirty="0">
                <a:solidFill>
                  <a:srgbClr val="000000"/>
                </a:solidFill>
                <a:latin typeface="Montserrat" panose="00000500000000000000" pitchFamily="2" charset="0"/>
              </a:rPr>
              <a:t>Ratio de remboursement de 20-25 %</a:t>
            </a:r>
            <a:r>
              <a:rPr lang="fr-CA" sz="1600" dirty="0">
                <a:solidFill>
                  <a:srgbClr val="000000"/>
                </a:solidFill>
                <a:latin typeface="Montserrat" panose="00000500000000000000" pitchFamily="2" charset="0"/>
              </a:rPr>
              <a:t>, selon le projet</a:t>
            </a:r>
          </a:p>
          <a:p>
            <a:pPr marL="114300" indent="0" algn="l" rtl="0" fontAlgn="base">
              <a:buNone/>
            </a:pPr>
            <a:endParaRPr lang="en-US" sz="400" dirty="0">
              <a:solidFill>
                <a:srgbClr val="000000"/>
              </a:solidFill>
              <a:latin typeface="Montserrat" panose="00000500000000000000" pitchFamily="2" charset="0"/>
            </a:endParaRPr>
          </a:p>
          <a:p>
            <a:pPr fontAlgn="base">
              <a:buFont typeface="Arial" panose="020B0604020202020204" pitchFamily="34" charset="0"/>
              <a:buChar char="•"/>
            </a:pPr>
            <a:r>
              <a:rPr lang="fr-CA" sz="1600" b="1" dirty="0">
                <a:solidFill>
                  <a:srgbClr val="000000"/>
                </a:solidFill>
                <a:latin typeface="Montserrat" panose="00000500000000000000" pitchFamily="2" charset="0"/>
                <a:ea typeface="Montserrat Medium"/>
                <a:cs typeface="Montserrat Medium"/>
                <a:sym typeface="Montserrat Medium"/>
              </a:rPr>
              <a:t>Cumul</a:t>
            </a:r>
            <a:r>
              <a:rPr lang="fr-CA" sz="1600" dirty="0">
                <a:solidFill>
                  <a:srgbClr val="000000"/>
                </a:solidFill>
                <a:latin typeface="Montserrat" panose="00000500000000000000" pitchFamily="2" charset="0"/>
                <a:ea typeface="Montserrat Medium"/>
                <a:cs typeface="Montserrat Medium"/>
                <a:sym typeface="Montserrat Medium"/>
              </a:rPr>
              <a:t> :</a:t>
            </a:r>
            <a:r>
              <a:rPr lang="fr-CA" sz="1600" b="1" dirty="0">
                <a:solidFill>
                  <a:srgbClr val="000000"/>
                </a:solidFill>
                <a:latin typeface="Montserrat" panose="00000500000000000000" pitchFamily="2" charset="0"/>
                <a:ea typeface="Montserrat Medium"/>
                <a:cs typeface="Montserrat Medium"/>
                <a:sym typeface="Montserrat Medium"/>
              </a:rPr>
              <a:t> </a:t>
            </a:r>
            <a:r>
              <a:rPr lang="fr-CA" sz="1600" dirty="0">
                <a:solidFill>
                  <a:schemeClr val="dk1"/>
                </a:solidFill>
                <a:latin typeface="Montserrat" panose="00000500000000000000" pitchFamily="2" charset="0"/>
                <a:ea typeface="Montserrat Medium"/>
                <a:cs typeface="Montserrat Medium"/>
                <a:sym typeface="Montserrat Medium"/>
              </a:rPr>
              <a:t>les fonds admissibles peuvent être cumulés avec d’autres aides financières fédérales, provinciales ou municipales, pourvu que le collaborateur n’excède pas son ratio maximal d’aide gouvernementale (voir l’AC</a:t>
            </a:r>
            <a:r>
              <a:rPr lang="fr-CA" sz="1600" dirty="0">
                <a:solidFill>
                  <a:srgbClr val="000000"/>
                </a:solidFill>
                <a:latin typeface="Montserrat" panose="00000500000000000000" pitchFamily="2" charset="0"/>
                <a:ea typeface="Montserrat Medium"/>
                <a:cs typeface="Montserrat Medium"/>
                <a:sym typeface="Montserrat Medium"/>
              </a:rPr>
              <a:t>). </a:t>
            </a:r>
          </a:p>
          <a:p>
            <a:pPr algn="l" rtl="0" fontAlgn="base">
              <a:buFont typeface="Arial" panose="020B0604020202020204" pitchFamily="34" charset="0"/>
              <a:buChar char="•"/>
            </a:pPr>
            <a:endParaRPr lang="en-US" dirty="0">
              <a:solidFill>
                <a:srgbClr val="000000"/>
              </a:solidFill>
              <a:latin typeface="Montserrat" panose="00000500000000000000" pitchFamily="2" charset="0"/>
            </a:endParaRPr>
          </a:p>
          <a:p>
            <a:pPr algn="l" rtl="0" fontAlgn="base">
              <a:lnSpc>
                <a:spcPts val="3900"/>
              </a:lnSpc>
              <a:buFont typeface="Arial" panose="020B0604020202020204" pitchFamily="34" charset="0"/>
              <a:buChar char="•"/>
            </a:pPr>
            <a:endParaRPr lang="en-US" sz="1800" b="1" i="0" u="none" strike="noStrike" dirty="0">
              <a:solidFill>
                <a:srgbClr val="000000"/>
              </a:solidFill>
              <a:effectLst/>
              <a:latin typeface="Montserrat Medium" panose="00000600000000000000" pitchFamily="2" charset="0"/>
            </a:endParaRPr>
          </a:p>
          <a:p>
            <a:pPr algn="l" rtl="0" fontAlgn="base">
              <a:lnSpc>
                <a:spcPts val="3900"/>
              </a:lnSpc>
              <a:buFont typeface="Arial" panose="020B0604020202020204" pitchFamily="34" charset="0"/>
              <a:buChar char="•"/>
            </a:pPr>
            <a:endParaRPr lang="en-CA" sz="1400" b="0" i="0" dirty="0">
              <a:solidFill>
                <a:srgbClr val="000000"/>
              </a:solidFill>
              <a:effectLst/>
              <a:latin typeface="Montserrat Medium" panose="00000600000000000000" pitchFamily="2" charset="0"/>
            </a:endParaRPr>
          </a:p>
        </p:txBody>
      </p:sp>
      <p:pic>
        <p:nvPicPr>
          <p:cNvPr id="747" name="Google Shape;747;p155">
            <a:extLst>
              <a:ext uri="{FF2B5EF4-FFF2-40B4-BE49-F238E27FC236}">
                <a16:creationId xmlns:a16="http://schemas.microsoft.com/office/drawing/2014/main" id="{3CF3C134-68C9-F645-764E-12D57EB78E43}"/>
              </a:ext>
            </a:extLst>
          </p:cNvPr>
          <p:cNvPicPr preferRelativeResize="0"/>
          <p:nvPr>
            <p:custDataLst>
              <p:tags r:id="rId2"/>
            </p:custDataLst>
          </p:nvPr>
        </p:nvPicPr>
        <p:blipFill>
          <a:blip r:embed="rId6"/>
          <a:srcRect/>
          <a:stretch/>
        </p:blipFill>
        <p:spPr>
          <a:xfrm>
            <a:off x="-14347" y="4508973"/>
            <a:ext cx="834452" cy="595947"/>
          </a:xfrm>
          <a:prstGeom prst="rect">
            <a:avLst/>
          </a:prstGeom>
          <a:noFill/>
          <a:ln>
            <a:noFill/>
          </a:ln>
        </p:spPr>
      </p:pic>
      <p:sp>
        <p:nvSpPr>
          <p:cNvPr id="4" name="Google Shape;757;p156">
            <a:extLst>
              <a:ext uri="{FF2B5EF4-FFF2-40B4-BE49-F238E27FC236}">
                <a16:creationId xmlns:a16="http://schemas.microsoft.com/office/drawing/2014/main" id="{16B6E21F-344C-33C5-4BDB-0E749A3D3D96}"/>
              </a:ext>
            </a:extLst>
          </p:cNvPr>
          <p:cNvSpPr txBox="1">
            <a:spLocks/>
          </p:cNvSpPr>
          <p:nvPr>
            <p:custDataLst>
              <p:tags r:id="rId3"/>
            </p:custDataLst>
          </p:nvPr>
        </p:nvSpPr>
        <p:spPr>
          <a:xfrm>
            <a:off x="1735726" y="178788"/>
            <a:ext cx="6779100" cy="8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A3B48"/>
              </a:buClr>
              <a:buSzPts val="1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pPr>
              <a:buSzPts val="1400"/>
            </a:pPr>
            <a:r>
              <a:rPr lang="fr-CA" sz="2400" b="1">
                <a:solidFill>
                  <a:srgbClr val="00879D"/>
                </a:solidFill>
                <a:latin typeface="Montserrat Black"/>
                <a:ea typeface="Montserrat Black"/>
                <a:cs typeface="Montserrat Black"/>
                <a:sym typeface="Montserrat Black"/>
              </a:rPr>
              <a:t>Possibilité de financement de 25 M$</a:t>
            </a:r>
          </a:p>
        </p:txBody>
      </p:sp>
    </p:spTree>
    <p:extLst>
      <p:ext uri="{BB962C8B-B14F-4D97-AF65-F5344CB8AC3E}">
        <p14:creationId xmlns:p14="http://schemas.microsoft.com/office/powerpoint/2010/main" val="3734787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518CE-AAB7-71E4-7010-2703D5996085}"/>
              </a:ext>
            </a:extLst>
          </p:cNvPr>
          <p:cNvSpPr>
            <a:spLocks noGrp="1"/>
          </p:cNvSpPr>
          <p:nvPr>
            <p:ph type="body" idx="1"/>
            <p:custDataLst>
              <p:tags r:id="rId1"/>
            </p:custDataLst>
          </p:nvPr>
        </p:nvSpPr>
        <p:spPr>
          <a:xfrm>
            <a:off x="457200" y="1063229"/>
            <a:ext cx="7831123" cy="3394472"/>
          </a:xfrm>
        </p:spPr>
        <p:txBody>
          <a:bodyPr/>
          <a:lstStyle/>
          <a:p>
            <a:r>
              <a:rPr lang="fr-CA" dirty="0">
                <a:solidFill>
                  <a:schemeClr val="dk1"/>
                </a:solidFill>
                <a:latin typeface="Montserrat" panose="00000500000000000000" pitchFamily="2" charset="0"/>
              </a:rPr>
              <a:t>Réseau </a:t>
            </a:r>
            <a:r>
              <a:rPr lang="fr-CA" sz="1800" dirty="0">
                <a:solidFill>
                  <a:schemeClr val="dk1"/>
                </a:solidFill>
                <a:latin typeface="Montserrat" panose="00000500000000000000" pitchFamily="2" charset="0"/>
              </a:rPr>
              <a:t>DHDP </a:t>
            </a:r>
            <a:r>
              <a:rPr lang="fr-CA" b="1" dirty="0">
                <a:solidFill>
                  <a:schemeClr val="dk1"/>
                </a:solidFill>
                <a:latin typeface="Montserrat" panose="00000500000000000000" pitchFamily="2" charset="0"/>
              </a:rPr>
              <a:t>X</a:t>
            </a:r>
            <a:r>
              <a:rPr lang="fr-CA" sz="1800" dirty="0">
                <a:solidFill>
                  <a:schemeClr val="dk1"/>
                </a:solidFill>
                <a:latin typeface="Montserrat" panose="00000500000000000000" pitchFamily="2" charset="0"/>
              </a:rPr>
              <a:t> réseau MEDTEQ+ </a:t>
            </a:r>
            <a:r>
              <a:rPr lang="fr-CA" sz="1800" dirty="0" err="1">
                <a:solidFill>
                  <a:schemeClr val="dk1"/>
                </a:solidFill>
                <a:latin typeface="Montserrat" panose="00000500000000000000" pitchFamily="2" charset="0"/>
              </a:rPr>
              <a:t>Beachhead</a:t>
            </a:r>
            <a:r>
              <a:rPr lang="fr-CA" sz="1800" baseline="30000" dirty="0" err="1">
                <a:solidFill>
                  <a:schemeClr val="dk1"/>
                </a:solidFill>
                <a:latin typeface="Montserrat" panose="00000500000000000000" pitchFamily="2" charset="0"/>
              </a:rPr>
              <a:t>MC</a:t>
            </a:r>
            <a:endParaRPr lang="fr-CA" sz="1800" baseline="30000" dirty="0">
              <a:solidFill>
                <a:schemeClr val="dk1"/>
              </a:solidFill>
              <a:latin typeface="Montserrat" panose="00000500000000000000" pitchFamily="2" charset="0"/>
            </a:endParaRPr>
          </a:p>
          <a:p>
            <a:pPr lvl="1"/>
            <a:r>
              <a:rPr lang="fr-CA" dirty="0">
                <a:solidFill>
                  <a:schemeClr val="dk1"/>
                </a:solidFill>
                <a:latin typeface="Montserrat" panose="00000500000000000000" pitchFamily="2" charset="0"/>
              </a:rPr>
              <a:t>Portée pancanadienne : PME, instituts d’IA, établissements universitaires et de soins de santé, etc. </a:t>
            </a:r>
          </a:p>
          <a:p>
            <a:pPr marL="571500" lvl="1" indent="0">
              <a:buNone/>
            </a:pPr>
            <a:endParaRPr lang="en-US" dirty="0">
              <a:solidFill>
                <a:schemeClr val="dk1"/>
              </a:solidFill>
              <a:latin typeface="Montserrat" panose="00000500000000000000" pitchFamily="2" charset="0"/>
            </a:endParaRPr>
          </a:p>
          <a:p>
            <a:r>
              <a:rPr lang="fr-CA" sz="1800" dirty="0">
                <a:solidFill>
                  <a:schemeClr val="dk1"/>
                </a:solidFill>
                <a:latin typeface="Montserrat" panose="00000500000000000000" pitchFamily="2" charset="0"/>
              </a:rPr>
              <a:t>Fondé sur les besoins des équipes de projet, un axe de recherche commun et l’accessibilité des données</a:t>
            </a:r>
          </a:p>
        </p:txBody>
      </p:sp>
      <p:pic>
        <p:nvPicPr>
          <p:cNvPr id="8" name="Google Shape;747;p155">
            <a:extLst>
              <a:ext uri="{FF2B5EF4-FFF2-40B4-BE49-F238E27FC236}">
                <a16:creationId xmlns:a16="http://schemas.microsoft.com/office/drawing/2014/main" id="{9CE17AA6-B772-894C-5EFD-C161A3074D1A}"/>
              </a:ext>
            </a:extLst>
          </p:cNvPr>
          <p:cNvPicPr preferRelativeResize="0"/>
          <p:nvPr>
            <p:custDataLst>
              <p:tags r:id="rId2"/>
            </p:custDataLst>
          </p:nvPr>
        </p:nvPicPr>
        <p:blipFill>
          <a:blip r:embed="rId6"/>
          <a:srcRect/>
          <a:stretch/>
        </p:blipFill>
        <p:spPr>
          <a:xfrm>
            <a:off x="-14347" y="4508973"/>
            <a:ext cx="834452" cy="595947"/>
          </a:xfrm>
          <a:prstGeom prst="rect">
            <a:avLst/>
          </a:prstGeom>
          <a:noFill/>
          <a:ln>
            <a:noFill/>
          </a:ln>
        </p:spPr>
      </p:pic>
      <p:sp>
        <p:nvSpPr>
          <p:cNvPr id="9" name="Google Shape;757;p156">
            <a:extLst>
              <a:ext uri="{FF2B5EF4-FFF2-40B4-BE49-F238E27FC236}">
                <a16:creationId xmlns:a16="http://schemas.microsoft.com/office/drawing/2014/main" id="{B126DC8D-0810-4195-DCCF-7DDAA91BC5CF}"/>
              </a:ext>
            </a:extLst>
          </p:cNvPr>
          <p:cNvSpPr txBox="1">
            <a:spLocks noGrp="1"/>
          </p:cNvSpPr>
          <p:nvPr>
            <p:ph type="title"/>
            <p:custDataLst>
              <p:tags r:id="rId3"/>
            </p:custDataLst>
          </p:nvPr>
        </p:nvSpPr>
        <p:spPr>
          <a:xfrm>
            <a:off x="2180493" y="120065"/>
            <a:ext cx="67791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A3B48"/>
              </a:buClr>
              <a:buSzPts val="1400"/>
              <a:buNone/>
            </a:pPr>
            <a:r>
              <a:rPr lang="fr-CA" sz="2400" b="1">
                <a:solidFill>
                  <a:srgbClr val="00879D"/>
                </a:solidFill>
                <a:latin typeface="Montserrat Black"/>
                <a:ea typeface="Montserrat Black"/>
                <a:cs typeface="Montserrat Black"/>
                <a:sym typeface="Montserrat Black"/>
              </a:rPr>
              <a:t>Aide à l’appariement</a:t>
            </a:r>
          </a:p>
        </p:txBody>
      </p:sp>
    </p:spTree>
    <p:extLst>
      <p:ext uri="{BB962C8B-B14F-4D97-AF65-F5344CB8AC3E}">
        <p14:creationId xmlns:p14="http://schemas.microsoft.com/office/powerpoint/2010/main" val="660289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56"/>
          <p:cNvSpPr txBox="1">
            <a:spLocks noGrp="1"/>
          </p:cNvSpPr>
          <p:nvPr>
            <p:ph type="body" idx="1"/>
            <p:custDataLst>
              <p:tags r:id="rId1"/>
            </p:custDataLst>
          </p:nvPr>
        </p:nvSpPr>
        <p:spPr>
          <a:xfrm>
            <a:off x="631350" y="1191575"/>
            <a:ext cx="7897800" cy="3469500"/>
          </a:xfrm>
          <a:prstGeom prst="rect">
            <a:avLst/>
          </a:prstGeom>
          <a:noFill/>
          <a:ln>
            <a:noFill/>
          </a:ln>
        </p:spPr>
        <p:txBody>
          <a:bodyPr spcFirstLastPara="1" wrap="square" lIns="68575" tIns="34275" rIns="68575" bIns="34275" anchor="t" anchorCtr="0">
            <a:normAutofit/>
          </a:bodyPr>
          <a:lstStyle/>
          <a:p>
            <a:pPr marL="228588" lvl="0" indent="-193452" algn="l" rtl="0">
              <a:lnSpc>
                <a:spcPct val="95000"/>
              </a:lnSpc>
              <a:spcBef>
                <a:spcPts val="0"/>
              </a:spcBef>
              <a:spcAft>
                <a:spcPts val="0"/>
              </a:spcAft>
              <a:buClr>
                <a:schemeClr val="dk1"/>
              </a:buClr>
              <a:buSzPts val="1347"/>
              <a:buFont typeface="Montserrat"/>
              <a:buChar char="•"/>
            </a:pPr>
            <a:r>
              <a:rPr lang="fr-CA" sz="1600" b="1" dirty="0">
                <a:solidFill>
                  <a:schemeClr val="dk1"/>
                </a:solidFill>
                <a:latin typeface="Montserrat" panose="00000500000000000000" pitchFamily="2" charset="0"/>
                <a:ea typeface="Montserrat"/>
                <a:cs typeface="Montserrat"/>
                <a:sym typeface="Montserrat"/>
              </a:rPr>
              <a:t>FINANCER DES RECHERCHES PROBANTES</a:t>
            </a:r>
            <a:r>
              <a:rPr lang="fr-CA" sz="1600" dirty="0">
                <a:solidFill>
                  <a:schemeClr val="dk1"/>
                </a:solidFill>
                <a:latin typeface="Montserrat" panose="00000500000000000000" pitchFamily="2" charset="0"/>
                <a:ea typeface="Montserrat"/>
                <a:cs typeface="Montserrat"/>
                <a:sym typeface="Montserrat"/>
              </a:rPr>
              <a:t> :</a:t>
            </a:r>
            <a:r>
              <a:rPr lang="fr-CA" sz="1600" dirty="0">
                <a:solidFill>
                  <a:schemeClr val="dk1"/>
                </a:solidFill>
                <a:latin typeface="Montserrat" panose="00000500000000000000" pitchFamily="2" charset="0"/>
                <a:ea typeface="Montserrat Medium"/>
                <a:cs typeface="Montserrat Medium"/>
                <a:sym typeface="Montserrat Medium"/>
              </a:rPr>
              <a:t> les projets retenus recevront des fonds selon un modèle de remboursement afin de faire progresser les programmes de recherche au moyen de la plateforme. </a:t>
            </a:r>
          </a:p>
          <a:p>
            <a:pPr marL="228588" lvl="0" indent="-193452" algn="l" rtl="0">
              <a:lnSpc>
                <a:spcPct val="95000"/>
              </a:lnSpc>
              <a:spcBef>
                <a:spcPts val="0"/>
              </a:spcBef>
              <a:spcAft>
                <a:spcPts val="0"/>
              </a:spcAft>
              <a:buClr>
                <a:schemeClr val="dk1"/>
              </a:buClr>
              <a:buSzPts val="1347"/>
              <a:buFont typeface="Montserrat"/>
              <a:buChar char="•"/>
            </a:pPr>
            <a:endParaRPr lang="en-US" sz="1600" dirty="0">
              <a:solidFill>
                <a:schemeClr val="dk1"/>
              </a:solidFill>
              <a:latin typeface="Montserrat" panose="00000500000000000000" pitchFamily="2" charset="0"/>
              <a:ea typeface="Montserrat Medium"/>
              <a:cs typeface="Montserrat Medium"/>
              <a:sym typeface="Montserrat Medium"/>
            </a:endParaRPr>
          </a:p>
          <a:p>
            <a:pPr marL="228588" lvl="0" indent="-206152" algn="l" rtl="0">
              <a:lnSpc>
                <a:spcPct val="95000"/>
              </a:lnSpc>
              <a:spcBef>
                <a:spcPts val="0"/>
              </a:spcBef>
              <a:spcAft>
                <a:spcPts val="0"/>
              </a:spcAft>
              <a:buClr>
                <a:schemeClr val="dk1"/>
              </a:buClr>
              <a:buSzPts val="1547"/>
              <a:buFont typeface="Montserrat Medium"/>
              <a:buChar char="•"/>
            </a:pPr>
            <a:r>
              <a:rPr lang="fr-CA" sz="1600" b="1" dirty="0">
                <a:solidFill>
                  <a:schemeClr val="dk1"/>
                </a:solidFill>
                <a:latin typeface="Montserrat" panose="00000500000000000000" pitchFamily="2" charset="0"/>
                <a:ea typeface="Montserrat"/>
                <a:cs typeface="Montserrat"/>
                <a:sym typeface="Montserrat"/>
              </a:rPr>
              <a:t>CONSTRUIRE UN ÉCOSYSTÈME DE DONNÉES</a:t>
            </a:r>
            <a:r>
              <a:rPr lang="fr-CA" sz="1600" dirty="0">
                <a:solidFill>
                  <a:schemeClr val="dk1"/>
                </a:solidFill>
                <a:latin typeface="Montserrat" panose="00000500000000000000" pitchFamily="2" charset="0"/>
                <a:ea typeface="Montserrat"/>
                <a:cs typeface="Montserrat"/>
                <a:sym typeface="Montserrat"/>
              </a:rPr>
              <a:t> :</a:t>
            </a:r>
            <a:r>
              <a:rPr lang="fr-CA" sz="1050" dirty="0">
                <a:solidFill>
                  <a:schemeClr val="dk1"/>
                </a:solidFill>
                <a:highlight>
                  <a:srgbClr val="FFFFFF"/>
                </a:highlight>
                <a:latin typeface="Montserrat" panose="00000500000000000000" pitchFamily="2" charset="0"/>
                <a:ea typeface="Montserrat"/>
                <a:cs typeface="Montserrat"/>
                <a:sym typeface="Montserrat"/>
              </a:rPr>
              <a:t> </a:t>
            </a:r>
            <a:r>
              <a:rPr lang="fr-CA" sz="1600" dirty="0">
                <a:solidFill>
                  <a:schemeClr val="dk1"/>
                </a:solidFill>
                <a:highlight>
                  <a:srgbClr val="FFFFFF"/>
                </a:highlight>
                <a:latin typeface="Montserrat" panose="00000500000000000000" pitchFamily="2" charset="0"/>
                <a:ea typeface="Montserrat"/>
                <a:cs typeface="Montserrat"/>
                <a:sym typeface="Montserrat Medium"/>
              </a:rPr>
              <a:t>l</a:t>
            </a:r>
            <a:r>
              <a:rPr lang="fr-CA" sz="1600" dirty="0">
                <a:solidFill>
                  <a:schemeClr val="dk1"/>
                </a:solidFill>
                <a:latin typeface="Montserrat" panose="00000500000000000000" pitchFamily="2" charset="0"/>
                <a:ea typeface="Montserrat Medium"/>
                <a:cs typeface="Montserrat Medium"/>
                <a:sym typeface="Montserrat Medium"/>
              </a:rPr>
              <a:t>a DHDP procurera aux fournisseurs de données du support pour la mise en place de la plateforme.</a:t>
            </a:r>
          </a:p>
          <a:p>
            <a:pPr marL="457200" lvl="0" indent="0" algn="l" rtl="0">
              <a:lnSpc>
                <a:spcPct val="95000"/>
              </a:lnSpc>
              <a:spcBef>
                <a:spcPts val="0"/>
              </a:spcBef>
              <a:spcAft>
                <a:spcPts val="0"/>
              </a:spcAft>
              <a:buNone/>
            </a:pPr>
            <a:endParaRPr sz="1600" dirty="0">
              <a:solidFill>
                <a:schemeClr val="dk1"/>
              </a:solidFill>
              <a:latin typeface="Montserrat" panose="00000500000000000000" pitchFamily="2" charset="0"/>
              <a:ea typeface="Montserrat Medium"/>
              <a:cs typeface="Montserrat Medium"/>
              <a:sym typeface="Montserrat Medium"/>
            </a:endParaRPr>
          </a:p>
          <a:p>
            <a:pPr marL="228588" lvl="0" indent="-193452" algn="l" rtl="0">
              <a:lnSpc>
                <a:spcPct val="95000"/>
              </a:lnSpc>
              <a:spcBef>
                <a:spcPts val="0"/>
              </a:spcBef>
              <a:spcAft>
                <a:spcPts val="0"/>
              </a:spcAft>
              <a:buClr>
                <a:schemeClr val="dk1"/>
              </a:buClr>
              <a:buSzPts val="1347"/>
              <a:buFont typeface="Montserrat Medium"/>
              <a:buChar char="•"/>
            </a:pPr>
            <a:r>
              <a:rPr lang="fr-CA" sz="1600" b="1" dirty="0">
                <a:solidFill>
                  <a:schemeClr val="dk1"/>
                </a:solidFill>
                <a:latin typeface="Montserrat" panose="00000500000000000000" pitchFamily="2" charset="0"/>
                <a:ea typeface="Montserrat"/>
                <a:cs typeface="Montserrat"/>
                <a:sym typeface="Montserrat"/>
              </a:rPr>
              <a:t>FAVORISER UN EFFET RÉSEAU</a:t>
            </a:r>
            <a:r>
              <a:rPr lang="fr-CA" sz="1600" dirty="0">
                <a:solidFill>
                  <a:schemeClr val="dk1"/>
                </a:solidFill>
                <a:latin typeface="Montserrat" panose="00000500000000000000" pitchFamily="2" charset="0"/>
                <a:ea typeface="Montserrat"/>
                <a:cs typeface="Montserrat"/>
                <a:sym typeface="Montserrat"/>
              </a:rPr>
              <a:t> :</a:t>
            </a:r>
            <a:r>
              <a:rPr lang="fr-CA" sz="1600" b="1" dirty="0">
                <a:solidFill>
                  <a:schemeClr val="dk1"/>
                </a:solidFill>
                <a:latin typeface="Montserrat" panose="00000500000000000000" pitchFamily="2" charset="0"/>
                <a:ea typeface="Montserrat"/>
                <a:cs typeface="Montserrat"/>
                <a:sym typeface="Montserrat"/>
              </a:rPr>
              <a:t> </a:t>
            </a:r>
            <a:r>
              <a:rPr lang="fr-CA" sz="1600" dirty="0">
                <a:solidFill>
                  <a:schemeClr val="dk1"/>
                </a:solidFill>
                <a:latin typeface="Montserrat" panose="00000500000000000000" pitchFamily="2" charset="0"/>
                <a:ea typeface="Montserrat Medium"/>
                <a:cs typeface="Montserrat Medium"/>
                <a:sym typeface="Montserrat Medium"/>
              </a:rPr>
              <a:t>créer un réseau collaboratif de chercheurs et d’innovateurs qui souhaitent abattre les obstacles au partage de données et concrétiser les résultats des recherches.</a:t>
            </a:r>
          </a:p>
        </p:txBody>
      </p:sp>
      <p:sp>
        <p:nvSpPr>
          <p:cNvPr id="757" name="Google Shape;757;p156"/>
          <p:cNvSpPr txBox="1">
            <a:spLocks noGrp="1"/>
          </p:cNvSpPr>
          <p:nvPr>
            <p:ph type="title"/>
            <p:custDataLst>
              <p:tags r:id="rId2"/>
            </p:custDataLst>
          </p:nvPr>
        </p:nvSpPr>
        <p:spPr>
          <a:xfrm>
            <a:off x="2935502" y="178788"/>
            <a:ext cx="67791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A3B48"/>
              </a:buClr>
              <a:buSzPts val="1400"/>
              <a:buNone/>
            </a:pPr>
            <a:r>
              <a:rPr lang="fr-CA" sz="2400" b="1">
                <a:solidFill>
                  <a:srgbClr val="00879D"/>
                </a:solidFill>
                <a:latin typeface="Montserrat Black"/>
                <a:ea typeface="Montserrat Black"/>
                <a:cs typeface="Montserrat Black"/>
                <a:sym typeface="Montserrat Black"/>
              </a:rPr>
              <a:t>Retombées</a:t>
            </a:r>
          </a:p>
        </p:txBody>
      </p:sp>
      <p:pic>
        <p:nvPicPr>
          <p:cNvPr id="2" name="Google Shape;747;p155">
            <a:extLst>
              <a:ext uri="{FF2B5EF4-FFF2-40B4-BE49-F238E27FC236}">
                <a16:creationId xmlns:a16="http://schemas.microsoft.com/office/drawing/2014/main" id="{7B65A6A8-67AC-1322-7547-ABADF7C0048A}"/>
              </a:ext>
            </a:extLst>
          </p:cNvPr>
          <p:cNvPicPr preferRelativeResize="0"/>
          <p:nvPr>
            <p:custDataLst>
              <p:tags r:id="rId3"/>
            </p:custDataLst>
          </p:nvPr>
        </p:nvPicPr>
        <p:blipFill>
          <a:blip r:embed="rId6"/>
          <a:srcRect/>
          <a:stretch/>
        </p:blipFill>
        <p:spPr>
          <a:xfrm>
            <a:off x="-14347" y="4508973"/>
            <a:ext cx="834452" cy="59594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1">
          <a:extLst>
            <a:ext uri="{FF2B5EF4-FFF2-40B4-BE49-F238E27FC236}">
              <a16:creationId xmlns:a16="http://schemas.microsoft.com/office/drawing/2014/main" id="{38DDCB40-D1C0-084C-10DE-8E6F2E773491}"/>
            </a:ext>
          </a:extLst>
        </p:cNvPr>
        <p:cNvGrpSpPr/>
        <p:nvPr/>
      </p:nvGrpSpPr>
      <p:grpSpPr>
        <a:xfrm>
          <a:off x="0" y="0"/>
          <a:ext cx="0" cy="0"/>
          <a:chOff x="0" y="0"/>
          <a:chExt cx="0" cy="0"/>
        </a:xfrm>
      </p:grpSpPr>
      <p:sp>
        <p:nvSpPr>
          <p:cNvPr id="732" name="Google Shape;732;p153">
            <a:extLst>
              <a:ext uri="{FF2B5EF4-FFF2-40B4-BE49-F238E27FC236}">
                <a16:creationId xmlns:a16="http://schemas.microsoft.com/office/drawing/2014/main" id="{0C5CCA62-47E7-FD18-4D66-902384855E62}"/>
              </a:ext>
            </a:extLst>
          </p:cNvPr>
          <p:cNvSpPr txBox="1">
            <a:spLocks noGrp="1"/>
          </p:cNvSpPr>
          <p:nvPr>
            <p:ph type="title"/>
            <p:custDataLst>
              <p:tags r:id="rId1"/>
            </p:custDataLst>
          </p:nvPr>
        </p:nvSpPr>
        <p:spPr>
          <a:xfrm>
            <a:off x="457200" y="1195436"/>
            <a:ext cx="8229600" cy="2752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A3B48"/>
              </a:buClr>
              <a:buSzPts val="2800"/>
              <a:buFont typeface="Arial"/>
              <a:buNone/>
            </a:pPr>
            <a:r>
              <a:rPr lang="fr-CA" sz="2900">
                <a:latin typeface="Montserrat"/>
                <a:ea typeface="Montserrat"/>
                <a:cs typeface="Montserrat"/>
                <a:sym typeface="Montserrat"/>
              </a:rPr>
              <a:t>Prochaines étapes</a:t>
            </a:r>
          </a:p>
        </p:txBody>
      </p:sp>
    </p:spTree>
    <p:extLst>
      <p:ext uri="{BB962C8B-B14F-4D97-AF65-F5344CB8AC3E}">
        <p14:creationId xmlns:p14="http://schemas.microsoft.com/office/powerpoint/2010/main" val="393494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57"/>
          <p:cNvSpPr txBox="1">
            <a:spLocks noGrp="1"/>
          </p:cNvSpPr>
          <p:nvPr>
            <p:ph type="body" idx="1"/>
            <p:custDataLst>
              <p:tags r:id="rId1"/>
            </p:custDataLst>
          </p:nvPr>
        </p:nvSpPr>
        <p:spPr>
          <a:xfrm>
            <a:off x="941593" y="1118096"/>
            <a:ext cx="7897800" cy="3469500"/>
          </a:xfrm>
          <a:prstGeom prst="rect">
            <a:avLst/>
          </a:prstGeom>
          <a:noFill/>
          <a:ln>
            <a:noFill/>
          </a:ln>
        </p:spPr>
        <p:txBody>
          <a:bodyPr spcFirstLastPara="1" wrap="square" lIns="68575" tIns="34275" rIns="68575" bIns="34275" anchor="t" anchorCtr="0">
            <a:normAutofit/>
          </a:bodyPr>
          <a:lstStyle/>
          <a:p>
            <a:pPr marL="130386" marR="0" lvl="1" indent="0" algn="l" rtl="0">
              <a:lnSpc>
                <a:spcPct val="100000"/>
              </a:lnSpc>
              <a:spcAft>
                <a:spcPts val="0"/>
              </a:spcAft>
              <a:buClr>
                <a:schemeClr val="dk1"/>
              </a:buClr>
              <a:buSzPts val="1547"/>
              <a:buNone/>
            </a:pPr>
            <a:r>
              <a:rPr lang="fr-CA" sz="1546" b="1" dirty="0">
                <a:solidFill>
                  <a:schemeClr val="dk1"/>
                </a:solidFill>
                <a:latin typeface="Montserrat"/>
                <a:ea typeface="Montserrat"/>
                <a:cs typeface="Montserrat"/>
                <a:sym typeface="Montserrat"/>
              </a:rPr>
              <a:t>Le 15 juillet 2025</a:t>
            </a:r>
            <a:r>
              <a:rPr lang="fr-CA" sz="1546" dirty="0">
                <a:solidFill>
                  <a:schemeClr val="dk1"/>
                </a:solidFill>
                <a:latin typeface="Montserrat"/>
                <a:ea typeface="Montserrat"/>
                <a:cs typeface="Montserrat"/>
                <a:sym typeface="Montserrat"/>
              </a:rPr>
              <a:t> :</a:t>
            </a:r>
            <a:r>
              <a:rPr lang="fr-CA" sz="1546" b="1" dirty="0">
                <a:solidFill>
                  <a:schemeClr val="dk1"/>
                </a:solidFill>
                <a:latin typeface="Montserrat"/>
                <a:ea typeface="Montserrat"/>
                <a:cs typeface="Montserrat"/>
                <a:sym typeface="Montserrat"/>
              </a:rPr>
              <a:t> </a:t>
            </a:r>
            <a:r>
              <a:rPr lang="fr-CA" sz="1546" dirty="0">
                <a:solidFill>
                  <a:schemeClr val="dk1"/>
                </a:solidFill>
                <a:latin typeface="Montserrat"/>
                <a:ea typeface="Montserrat"/>
                <a:cs typeface="Montserrat"/>
                <a:sym typeface="Montserrat"/>
              </a:rPr>
              <a:t>Date limite de la déclaration d’intérêt (DI) </a:t>
            </a:r>
          </a:p>
          <a:p>
            <a:pPr marL="873336" lvl="2" indent="-285750">
              <a:buClr>
                <a:schemeClr val="dk1"/>
              </a:buClr>
              <a:buSzPts val="1547"/>
            </a:pPr>
            <a:r>
              <a:rPr lang="fr-CA" sz="1546" dirty="0">
                <a:solidFill>
                  <a:schemeClr val="dk1"/>
                </a:solidFill>
                <a:latin typeface="Montserrat"/>
                <a:sym typeface="Montserrat Medium"/>
                <a:hlinkClick r:id="rId6"/>
              </a:rPr>
              <a:t>Formulaire de DI</a:t>
            </a:r>
            <a:r>
              <a:rPr lang="fr-CA" sz="1546" dirty="0">
                <a:solidFill>
                  <a:schemeClr val="dk1"/>
                </a:solidFill>
                <a:latin typeface="Montserrat"/>
                <a:sym typeface="Montserrat Medium"/>
              </a:rPr>
              <a:t> disponible sous Documents relatifs à la candidature.</a:t>
            </a:r>
          </a:p>
          <a:p>
            <a:pPr marL="873336" lvl="2" indent="-285750">
              <a:buClr>
                <a:schemeClr val="dk1"/>
              </a:buClr>
              <a:buSzPts val="1547"/>
            </a:pPr>
            <a:r>
              <a:rPr lang="fr-CA" sz="1546" dirty="0">
                <a:solidFill>
                  <a:schemeClr val="dk1"/>
                </a:solidFill>
                <a:latin typeface="Montserrat"/>
                <a:sym typeface="Montserrat Medium"/>
              </a:rPr>
              <a:t>Précisez si vous avez besoin d’aide à l’appariement.</a:t>
            </a:r>
          </a:p>
          <a:p>
            <a:pPr marL="587586" lvl="2" indent="0">
              <a:buClr>
                <a:schemeClr val="dk1"/>
              </a:buClr>
              <a:buSzPts val="1547"/>
              <a:buNone/>
            </a:pPr>
            <a:endParaRPr lang="en-US" sz="700" dirty="0">
              <a:solidFill>
                <a:schemeClr val="dk1"/>
              </a:solidFill>
              <a:latin typeface="Montserrat"/>
              <a:sym typeface="Montserrat Medium"/>
            </a:endParaRPr>
          </a:p>
          <a:p>
            <a:pPr marL="130386" lvl="1" indent="0">
              <a:buClr>
                <a:schemeClr val="dk1"/>
              </a:buClr>
              <a:buSzPts val="1547"/>
              <a:buNone/>
            </a:pPr>
            <a:r>
              <a:rPr lang="fr-CA" sz="1546" b="1" dirty="0">
                <a:solidFill>
                  <a:schemeClr val="dk1"/>
                </a:solidFill>
                <a:latin typeface="Montserrat Bold" panose="00000800000000000000" pitchFamily="2" charset="0"/>
                <a:ea typeface="Montserrat Medium"/>
                <a:cs typeface="Montserrat Medium"/>
                <a:sym typeface="Montserrat Medium"/>
              </a:rPr>
              <a:t>Le 15 août 2025</a:t>
            </a:r>
            <a:r>
              <a:rPr lang="fr-CA" sz="1546" dirty="0">
                <a:solidFill>
                  <a:schemeClr val="dk1"/>
                </a:solidFill>
                <a:latin typeface="Montserrat"/>
                <a:sym typeface="Montserrat Medium"/>
              </a:rPr>
              <a:t> :</a:t>
            </a:r>
            <a:r>
              <a:rPr lang="fr-CA" sz="1546" b="1" dirty="0">
                <a:solidFill>
                  <a:schemeClr val="dk1"/>
                </a:solidFill>
                <a:latin typeface="Montserrat Bold" panose="00000800000000000000" pitchFamily="2" charset="0"/>
                <a:ea typeface="Montserrat Medium"/>
                <a:cs typeface="Montserrat Medium"/>
                <a:sym typeface="Montserrat Medium"/>
              </a:rPr>
              <a:t> </a:t>
            </a:r>
            <a:r>
              <a:rPr lang="fr-CA" sz="1546" dirty="0">
                <a:solidFill>
                  <a:schemeClr val="dk1"/>
                </a:solidFill>
                <a:latin typeface="Montserrat"/>
                <a:ea typeface="Montserrat"/>
                <a:cs typeface="Montserrat"/>
                <a:sym typeface="Montserrat"/>
              </a:rPr>
              <a:t>Date limite de la lettre d’intention (LI) : </a:t>
            </a:r>
          </a:p>
          <a:p>
            <a:pPr marL="873336" lvl="2" indent="-285750">
              <a:buClr>
                <a:schemeClr val="dk1"/>
              </a:buClr>
              <a:buSzPts val="1547"/>
            </a:pPr>
            <a:r>
              <a:rPr lang="fr-CA" sz="1546" dirty="0">
                <a:solidFill>
                  <a:schemeClr val="dk1"/>
                </a:solidFill>
                <a:latin typeface="Montserrat"/>
                <a:sym typeface="Montserrat Medium"/>
              </a:rPr>
              <a:t>Voir les pages 6-8 de l’AC pour plus d’info sur la LI. </a:t>
            </a:r>
          </a:p>
          <a:p>
            <a:pPr marL="873336" lvl="2" indent="-285750">
              <a:buClr>
                <a:schemeClr val="dk1"/>
              </a:buClr>
              <a:buSzPts val="1547"/>
            </a:pPr>
            <a:r>
              <a:rPr lang="fr-CA" sz="1546" dirty="0">
                <a:solidFill>
                  <a:schemeClr val="dk1"/>
                </a:solidFill>
                <a:latin typeface="Montserrat"/>
                <a:sym typeface="Montserrat Medium"/>
              </a:rPr>
              <a:t>Documents(s) de la LI (à venir)</a:t>
            </a:r>
          </a:p>
          <a:p>
            <a:pPr marL="587586" lvl="2" indent="0">
              <a:buClr>
                <a:schemeClr val="dk1"/>
              </a:buClr>
              <a:buSzPts val="1547"/>
              <a:buNone/>
            </a:pPr>
            <a:endParaRPr lang="en-US" sz="700" dirty="0">
              <a:solidFill>
                <a:schemeClr val="dk1"/>
              </a:solidFill>
              <a:latin typeface="Montserrat"/>
              <a:sym typeface="Montserrat Medium"/>
            </a:endParaRPr>
          </a:p>
          <a:p>
            <a:pPr marL="130386" lvl="1" indent="0">
              <a:buClr>
                <a:schemeClr val="dk1"/>
              </a:buClr>
              <a:buSzPts val="1547"/>
              <a:buNone/>
            </a:pPr>
            <a:r>
              <a:rPr lang="fr-CA" sz="1546" b="1" dirty="0">
                <a:solidFill>
                  <a:schemeClr val="dk1"/>
                </a:solidFill>
                <a:latin typeface="Montserrat"/>
                <a:sym typeface="Montserrat Medium"/>
              </a:rPr>
              <a:t>Septembre 2025</a:t>
            </a:r>
            <a:r>
              <a:rPr lang="fr-CA" sz="1546" dirty="0">
                <a:solidFill>
                  <a:schemeClr val="dk1"/>
                </a:solidFill>
                <a:latin typeface="Montserrat"/>
                <a:sym typeface="Montserrat Medium"/>
              </a:rPr>
              <a:t> : Envoi de l’invitation à présenter une candidature détaillée </a:t>
            </a:r>
          </a:p>
          <a:p>
            <a:pPr marL="130386" lvl="1" indent="0">
              <a:buClr>
                <a:schemeClr val="dk1"/>
              </a:buClr>
              <a:buSzPts val="1547"/>
              <a:buNone/>
            </a:pPr>
            <a:endParaRPr lang="en-US" sz="600" dirty="0">
              <a:solidFill>
                <a:schemeClr val="dk1"/>
              </a:solidFill>
              <a:latin typeface="Montserrat"/>
              <a:sym typeface="Montserrat Medium"/>
            </a:endParaRPr>
          </a:p>
          <a:p>
            <a:pPr marL="130386" lvl="1" indent="0">
              <a:buClr>
                <a:schemeClr val="dk1"/>
              </a:buClr>
              <a:buSzPts val="1547"/>
              <a:buNone/>
            </a:pPr>
            <a:r>
              <a:rPr lang="fr-CA" sz="1546" b="1" dirty="0">
                <a:solidFill>
                  <a:schemeClr val="dk1"/>
                </a:solidFill>
                <a:latin typeface="Montserrat"/>
                <a:sym typeface="Montserrat Medium"/>
              </a:rPr>
              <a:t>30 novembre 2025</a:t>
            </a:r>
            <a:r>
              <a:rPr lang="fr-CA" sz="1546" dirty="0">
                <a:solidFill>
                  <a:schemeClr val="dk1"/>
                </a:solidFill>
                <a:latin typeface="Montserrat"/>
                <a:sym typeface="Montserrat Medium"/>
              </a:rPr>
              <a:t> : Date limite de la candidature détaillée </a:t>
            </a:r>
          </a:p>
          <a:p>
            <a:pPr marL="130386" lvl="1" indent="0">
              <a:buClr>
                <a:schemeClr val="dk1"/>
              </a:buClr>
              <a:buSzPts val="1547"/>
              <a:buNone/>
            </a:pPr>
            <a:endParaRPr sz="1546" dirty="0">
              <a:solidFill>
                <a:schemeClr val="dk1"/>
              </a:solidFill>
              <a:latin typeface="Montserrat"/>
              <a:sym typeface="Montserrat Medium"/>
            </a:endParaRPr>
          </a:p>
        </p:txBody>
      </p:sp>
      <p:pic>
        <p:nvPicPr>
          <p:cNvPr id="763" name="Google Shape;763;p157"/>
          <p:cNvPicPr preferRelativeResize="0"/>
          <p:nvPr>
            <p:custDataLst>
              <p:tags r:id="rId2"/>
            </p:custDataLst>
          </p:nvPr>
        </p:nvPicPr>
        <p:blipFill>
          <a:blip r:embed="rId7"/>
          <a:srcRect/>
          <a:stretch/>
        </p:blipFill>
        <p:spPr>
          <a:xfrm>
            <a:off x="0" y="4508972"/>
            <a:ext cx="834450" cy="595946"/>
          </a:xfrm>
          <a:prstGeom prst="rect">
            <a:avLst/>
          </a:prstGeom>
          <a:noFill/>
          <a:ln>
            <a:noFill/>
          </a:ln>
        </p:spPr>
      </p:pic>
      <p:sp>
        <p:nvSpPr>
          <p:cNvPr id="4" name="Google Shape;757;p156">
            <a:extLst>
              <a:ext uri="{FF2B5EF4-FFF2-40B4-BE49-F238E27FC236}">
                <a16:creationId xmlns:a16="http://schemas.microsoft.com/office/drawing/2014/main" id="{DE68536E-0D92-7F33-1FC5-87E0FA043670}"/>
              </a:ext>
            </a:extLst>
          </p:cNvPr>
          <p:cNvSpPr txBox="1">
            <a:spLocks/>
          </p:cNvSpPr>
          <p:nvPr>
            <p:custDataLst>
              <p:tags r:id="rId3"/>
            </p:custDataLst>
          </p:nvPr>
        </p:nvSpPr>
        <p:spPr>
          <a:xfrm>
            <a:off x="2935502" y="178788"/>
            <a:ext cx="6779100" cy="8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A3B48"/>
              </a:buClr>
              <a:buSzPts val="1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pPr>
              <a:buSzPts val="1400"/>
            </a:pPr>
            <a:r>
              <a:rPr lang="fr-CA" sz="2400" b="1">
                <a:solidFill>
                  <a:srgbClr val="00879D"/>
                </a:solidFill>
                <a:latin typeface="Montserrat Black"/>
                <a:ea typeface="Montserrat Black"/>
                <a:cs typeface="Montserrat Black"/>
                <a:sym typeface="Montserrat Black"/>
              </a:rPr>
              <a:t>Dates à retenir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0A22-9E02-B8AD-61EC-166E852F4C97}"/>
              </a:ext>
            </a:extLst>
          </p:cNvPr>
          <p:cNvSpPr>
            <a:spLocks noGrp="1"/>
          </p:cNvSpPr>
          <p:nvPr>
            <p:ph type="title"/>
            <p:custDataLst>
              <p:tags r:id="rId1"/>
            </p:custDataLst>
          </p:nvPr>
        </p:nvSpPr>
        <p:spPr/>
        <p:txBody>
          <a:bodyPr/>
          <a:lstStyle/>
          <a:p>
            <a:r>
              <a:rPr lang="fr-CA"/>
              <a:t>Programme</a:t>
            </a:r>
          </a:p>
        </p:txBody>
      </p:sp>
      <p:sp>
        <p:nvSpPr>
          <p:cNvPr id="3" name="Text Placeholder 2">
            <a:extLst>
              <a:ext uri="{FF2B5EF4-FFF2-40B4-BE49-F238E27FC236}">
                <a16:creationId xmlns:a16="http://schemas.microsoft.com/office/drawing/2014/main" id="{033B7B1D-79E3-6888-C9BC-4AF361E6A4D8}"/>
              </a:ext>
            </a:extLst>
          </p:cNvPr>
          <p:cNvSpPr>
            <a:spLocks noGrp="1"/>
          </p:cNvSpPr>
          <p:nvPr>
            <p:ph type="body" idx="1"/>
            <p:custDataLst>
              <p:tags r:id="rId2"/>
            </p:custDataLst>
          </p:nvPr>
        </p:nvSpPr>
        <p:spPr/>
        <p:txBody>
          <a:bodyPr/>
          <a:lstStyle/>
          <a:p>
            <a:pPr marL="127000" indent="0">
              <a:spcBef>
                <a:spcPts val="0"/>
              </a:spcBef>
              <a:buNone/>
            </a:pPr>
            <a:r>
              <a:rPr lang="fr-CA" sz="1800" b="1" dirty="0">
                <a:latin typeface="Montserrat"/>
              </a:rPr>
              <a:t>1. À propos de la DHDP</a:t>
            </a:r>
          </a:p>
          <a:p>
            <a:pPr marL="127000" indent="0">
              <a:spcBef>
                <a:spcPts val="0"/>
              </a:spcBef>
              <a:buNone/>
            </a:pPr>
            <a:r>
              <a:rPr lang="fr-CA" sz="1600" dirty="0">
                <a:latin typeface="Montserrat"/>
              </a:rPr>
              <a:t>Qu’est-ce que la DHDP? Quelle lacune la plateforme DHDP vient-elle combler dans le domaine de la recherche en santé au Canada? </a:t>
            </a:r>
          </a:p>
          <a:p>
            <a:pPr marL="127000" indent="0">
              <a:spcBef>
                <a:spcPts val="0"/>
              </a:spcBef>
              <a:buNone/>
            </a:pPr>
            <a:r>
              <a:rPr lang="fr-CA" sz="1600" dirty="0">
                <a:latin typeface="Montserrat"/>
              </a:rPr>
              <a:t>Quels sont notre approche technique et l’échéancier de développement?</a:t>
            </a:r>
          </a:p>
          <a:p>
            <a:pPr marL="127000" indent="0">
              <a:spcBef>
                <a:spcPts val="0"/>
              </a:spcBef>
              <a:buNone/>
            </a:pPr>
            <a:endParaRPr lang="en-US" sz="1600" dirty="0">
              <a:solidFill>
                <a:srgbClr val="000000"/>
              </a:solidFill>
              <a:latin typeface="Montserrat"/>
            </a:endParaRPr>
          </a:p>
          <a:p>
            <a:pPr marL="127000" indent="0">
              <a:spcBef>
                <a:spcPts val="0"/>
              </a:spcBef>
              <a:buNone/>
            </a:pPr>
            <a:r>
              <a:rPr lang="fr-CA" sz="1800" b="1" dirty="0">
                <a:latin typeface="Montserrat"/>
              </a:rPr>
              <a:t>2. Fonds d’innovation en santé numérique</a:t>
            </a:r>
          </a:p>
          <a:p>
            <a:pPr marL="127000" indent="0">
              <a:spcBef>
                <a:spcPts val="0"/>
              </a:spcBef>
              <a:buNone/>
            </a:pPr>
            <a:r>
              <a:rPr lang="fr-CA" sz="1600" dirty="0">
                <a:latin typeface="Montserrat"/>
              </a:rPr>
              <a:t>Quel est l’objectif de cette nouvelle possibilité de financement? </a:t>
            </a:r>
          </a:p>
          <a:p>
            <a:pPr marL="127000" indent="0">
              <a:spcBef>
                <a:spcPts val="0"/>
              </a:spcBef>
              <a:buNone/>
            </a:pPr>
            <a:r>
              <a:rPr lang="fr-CA" sz="1600" dirty="0">
                <a:latin typeface="Montserrat"/>
              </a:rPr>
              <a:t>Quels sont les critères d’admissibilité, les prochaines étapes du processus de candidature et les dates à retenir?</a:t>
            </a:r>
          </a:p>
          <a:p>
            <a:pPr marL="127000" indent="0">
              <a:spcBef>
                <a:spcPts val="0"/>
              </a:spcBef>
              <a:buNone/>
            </a:pPr>
            <a:endParaRPr lang="en-US" sz="1800" dirty="0">
              <a:solidFill>
                <a:srgbClr val="000000"/>
              </a:solidFill>
              <a:latin typeface="Montserrat"/>
            </a:endParaRPr>
          </a:p>
          <a:p>
            <a:pPr marL="127000" indent="0">
              <a:spcBef>
                <a:spcPts val="0"/>
              </a:spcBef>
              <a:buNone/>
            </a:pPr>
            <a:r>
              <a:rPr lang="fr-CA" sz="1800" b="1" dirty="0">
                <a:latin typeface="Montserrat"/>
              </a:rPr>
              <a:t>3. Période de questions (30-40 minutes)</a:t>
            </a:r>
          </a:p>
          <a:p>
            <a:pPr marL="127000" indent="0">
              <a:spcBef>
                <a:spcPts val="0"/>
              </a:spcBef>
              <a:buNone/>
            </a:pPr>
            <a:endParaRPr lang="en-US" sz="1800" b="1" dirty="0">
              <a:latin typeface="Montserrat"/>
            </a:endParaRPr>
          </a:p>
          <a:p>
            <a:pPr marL="114300" indent="0">
              <a:buNone/>
            </a:pPr>
            <a:endParaRPr lang="en-US" dirty="0"/>
          </a:p>
        </p:txBody>
      </p:sp>
    </p:spTree>
    <p:extLst>
      <p:ext uri="{BB962C8B-B14F-4D97-AF65-F5344CB8AC3E}">
        <p14:creationId xmlns:p14="http://schemas.microsoft.com/office/powerpoint/2010/main" val="2419788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0F71-9CE2-4509-55E6-38BC72372564}"/>
              </a:ext>
            </a:extLst>
          </p:cNvPr>
          <p:cNvSpPr>
            <a:spLocks noGrp="1"/>
          </p:cNvSpPr>
          <p:nvPr>
            <p:ph type="title"/>
            <p:custDataLst>
              <p:tags r:id="rId1"/>
            </p:custDataLst>
          </p:nvPr>
        </p:nvSpPr>
        <p:spPr/>
        <p:txBody>
          <a:bodyPr/>
          <a:lstStyle/>
          <a:p>
            <a:r>
              <a:rPr lang="fr-CA">
                <a:latin typeface="Montserrat Bold" panose="00000800000000000000" pitchFamily="2" charset="0"/>
              </a:rPr>
              <a:t>Adhésion à la DHDP</a:t>
            </a:r>
            <a:r>
              <a:rPr lang="fr-CA"/>
              <a:t>	</a:t>
            </a:r>
          </a:p>
        </p:txBody>
      </p:sp>
      <p:sp>
        <p:nvSpPr>
          <p:cNvPr id="3" name="Text Placeholder 2">
            <a:extLst>
              <a:ext uri="{FF2B5EF4-FFF2-40B4-BE49-F238E27FC236}">
                <a16:creationId xmlns:a16="http://schemas.microsoft.com/office/drawing/2014/main" id="{01AD359E-19AB-CA75-37F0-EEFFE116F1D4}"/>
              </a:ext>
            </a:extLst>
          </p:cNvPr>
          <p:cNvSpPr>
            <a:spLocks noGrp="1"/>
          </p:cNvSpPr>
          <p:nvPr>
            <p:ph type="body" idx="1"/>
            <p:custDataLst>
              <p:tags r:id="rId2"/>
            </p:custDataLst>
          </p:nvPr>
        </p:nvSpPr>
        <p:spPr>
          <a:xfrm>
            <a:off x="587228" y="1067859"/>
            <a:ext cx="7879135" cy="3495751"/>
          </a:xfrm>
        </p:spPr>
        <p:txBody>
          <a:bodyPr>
            <a:normAutofit lnSpcReduction="10000"/>
          </a:bodyPr>
          <a:lstStyle/>
          <a:p>
            <a:pPr marL="114300" indent="0">
              <a:buNone/>
            </a:pPr>
            <a:r>
              <a:rPr lang="fr-CA" sz="1300" dirty="0">
                <a:solidFill>
                  <a:schemeClr val="tx1"/>
                </a:solidFill>
                <a:latin typeface="Montserrat" panose="00000500000000000000" pitchFamily="2" charset="0"/>
              </a:rPr>
              <a:t>Les candidats doivent signer un </a:t>
            </a:r>
            <a:r>
              <a:rPr lang="fr-CA" sz="1300" b="1" dirty="0">
                <a:solidFill>
                  <a:schemeClr val="tx1"/>
                </a:solidFill>
                <a:latin typeface="Montserrat" panose="00000500000000000000" pitchFamily="2" charset="0"/>
              </a:rPr>
              <a:t>accord d’adhésion au réseau DHDP</a:t>
            </a:r>
            <a:r>
              <a:rPr lang="fr-CA" sz="1300" dirty="0">
                <a:solidFill>
                  <a:schemeClr val="tx1"/>
                </a:solidFill>
                <a:latin typeface="Montserrat" panose="00000500000000000000" pitchFamily="2" charset="0"/>
              </a:rPr>
              <a:t> pour être admissibles. </a:t>
            </a:r>
          </a:p>
          <a:p>
            <a:pPr marL="114300" indent="0">
              <a:buNone/>
            </a:pPr>
            <a:endParaRPr lang="en-US" sz="600" b="1" dirty="0">
              <a:solidFill>
                <a:schemeClr val="tx1"/>
              </a:solidFill>
              <a:latin typeface="Montserrat" panose="00000500000000000000" pitchFamily="2" charset="0"/>
            </a:endParaRPr>
          </a:p>
          <a:p>
            <a:pPr marL="114300" indent="0">
              <a:buNone/>
            </a:pPr>
            <a:r>
              <a:rPr lang="fr-CA" sz="1300" b="1" dirty="0">
                <a:solidFill>
                  <a:schemeClr val="tx1"/>
                </a:solidFill>
                <a:latin typeface="Montserrat" panose="00000500000000000000" pitchFamily="2" charset="0"/>
              </a:rPr>
              <a:t>Adhérer à la DHDP</a:t>
            </a:r>
            <a:r>
              <a:rPr lang="fr-CA" sz="1300" dirty="0">
                <a:solidFill>
                  <a:schemeClr val="tx1"/>
                </a:solidFill>
                <a:latin typeface="Montserrat" panose="00000500000000000000" pitchFamily="2" charset="0"/>
              </a:rPr>
              <a:t> : </a:t>
            </a:r>
          </a:p>
          <a:p>
            <a:pPr>
              <a:buFont typeface="Arial" panose="020B0604020202020204" pitchFamily="34" charset="0"/>
              <a:buChar char="•"/>
            </a:pPr>
            <a:r>
              <a:rPr lang="fr-CA" sz="1300" dirty="0">
                <a:solidFill>
                  <a:schemeClr val="tx1"/>
                </a:solidFill>
                <a:latin typeface="Montserrat" panose="00000500000000000000" pitchFamily="2" charset="0"/>
              </a:rPr>
              <a:t>L’adhésion au Réseau est une étape que nous intégrons dans le processus d’appel à candidatures.</a:t>
            </a:r>
          </a:p>
          <a:p>
            <a:r>
              <a:rPr lang="fr-CA" sz="1300" dirty="0">
                <a:solidFill>
                  <a:schemeClr val="tx1"/>
                </a:solidFill>
                <a:latin typeface="Montserrat" panose="00000500000000000000" pitchFamily="2" charset="0"/>
              </a:rPr>
              <a:t>Vous trouverez de plus amples renseignements dans les documents de la LI et dans la FAQ (à venir).</a:t>
            </a:r>
          </a:p>
          <a:p>
            <a:pPr marL="114300" indent="0">
              <a:buNone/>
            </a:pPr>
            <a:endParaRPr lang="en-US" sz="600" b="1" dirty="0">
              <a:solidFill>
                <a:schemeClr val="tx1"/>
              </a:solidFill>
              <a:latin typeface="Montserrat" panose="00000500000000000000" pitchFamily="2" charset="0"/>
            </a:endParaRPr>
          </a:p>
          <a:p>
            <a:pPr marL="114300" indent="0">
              <a:buNone/>
            </a:pPr>
            <a:r>
              <a:rPr lang="fr-CA" sz="1300" b="1" dirty="0">
                <a:solidFill>
                  <a:schemeClr val="tx1"/>
                </a:solidFill>
                <a:latin typeface="Montserrat" panose="00000500000000000000" pitchFamily="2" charset="0"/>
              </a:rPr>
              <a:t>Bénéfices</a:t>
            </a:r>
            <a:r>
              <a:rPr lang="fr-CA" sz="1300" dirty="0">
                <a:solidFill>
                  <a:schemeClr val="tx1"/>
                </a:solidFill>
                <a:latin typeface="Montserrat" panose="00000500000000000000" pitchFamily="2" charset="0"/>
              </a:rPr>
              <a:t> :</a:t>
            </a:r>
            <a:r>
              <a:rPr lang="fr-CA" sz="1300" b="1" dirty="0">
                <a:solidFill>
                  <a:schemeClr val="tx1"/>
                </a:solidFill>
                <a:latin typeface="Montserrat" panose="00000500000000000000" pitchFamily="2" charset="0"/>
              </a:rPr>
              <a:t> </a:t>
            </a:r>
          </a:p>
          <a:p>
            <a:pPr>
              <a:spcBef>
                <a:spcPts val="0"/>
              </a:spcBef>
            </a:pPr>
            <a:r>
              <a:rPr lang="fr-CA" sz="1300" b="1" dirty="0">
                <a:solidFill>
                  <a:schemeClr val="tx1"/>
                </a:solidFill>
                <a:latin typeface="Montserrat" panose="00000500000000000000" pitchFamily="2" charset="0"/>
              </a:rPr>
              <a:t>Réseau</a:t>
            </a:r>
            <a:r>
              <a:rPr lang="fr-CA" sz="1300" dirty="0">
                <a:solidFill>
                  <a:schemeClr val="tx1"/>
                </a:solidFill>
                <a:latin typeface="Montserrat" panose="00000500000000000000" pitchFamily="2" charset="0"/>
              </a:rPr>
              <a:t> :</a:t>
            </a:r>
            <a:r>
              <a:rPr lang="fr-CA" sz="1300" b="1" dirty="0">
                <a:solidFill>
                  <a:schemeClr val="tx1"/>
                </a:solidFill>
                <a:latin typeface="Montserrat" panose="00000500000000000000" pitchFamily="2" charset="0"/>
              </a:rPr>
              <a:t> </a:t>
            </a:r>
            <a:r>
              <a:rPr lang="fr-CA" sz="1300" dirty="0">
                <a:solidFill>
                  <a:schemeClr val="tx1"/>
                </a:solidFill>
                <a:latin typeface="Montserrat" panose="00000500000000000000" pitchFamily="2" charset="0"/>
              </a:rPr>
              <a:t>réseautage collaboratif et diversifié entre l’industrie, le monde universitaire, etc.</a:t>
            </a:r>
          </a:p>
          <a:p>
            <a:pPr>
              <a:spcBef>
                <a:spcPts val="0"/>
              </a:spcBef>
            </a:pPr>
            <a:r>
              <a:rPr lang="fr-CA" sz="1300" b="1" dirty="0">
                <a:solidFill>
                  <a:schemeClr val="tx1"/>
                </a:solidFill>
                <a:latin typeface="Montserrat" panose="00000500000000000000" pitchFamily="2" charset="0"/>
              </a:rPr>
              <a:t>Innovation</a:t>
            </a:r>
            <a:r>
              <a:rPr lang="fr-CA" sz="1300" dirty="0">
                <a:solidFill>
                  <a:schemeClr val="tx1"/>
                </a:solidFill>
                <a:latin typeface="Montserrat" panose="00000500000000000000" pitchFamily="2" charset="0"/>
              </a:rPr>
              <a:t> :</a:t>
            </a:r>
            <a:r>
              <a:rPr lang="fr-CA" sz="1300" b="1" dirty="0">
                <a:solidFill>
                  <a:schemeClr val="tx1"/>
                </a:solidFill>
                <a:latin typeface="Montserrat" panose="00000500000000000000" pitchFamily="2" charset="0"/>
              </a:rPr>
              <a:t> </a:t>
            </a:r>
            <a:r>
              <a:rPr lang="fr-CA" sz="1300" dirty="0">
                <a:solidFill>
                  <a:schemeClr val="tx1"/>
                </a:solidFill>
                <a:latin typeface="Montserrat" panose="00000500000000000000" pitchFamily="2" charset="0"/>
              </a:rPr>
              <a:t>transformer la manière dont les données de santé sont gérées et utilisées en médecine de précision </a:t>
            </a:r>
          </a:p>
          <a:p>
            <a:pPr>
              <a:spcBef>
                <a:spcPts val="0"/>
              </a:spcBef>
            </a:pPr>
            <a:r>
              <a:rPr lang="fr-CA" sz="1300" b="1" dirty="0">
                <a:solidFill>
                  <a:schemeClr val="tx1"/>
                </a:solidFill>
                <a:latin typeface="Montserrat" panose="00000500000000000000" pitchFamily="2" charset="0"/>
              </a:rPr>
              <a:t>Avantages sociaux et économiques</a:t>
            </a:r>
            <a:r>
              <a:rPr lang="fr-CA" sz="1300" dirty="0">
                <a:solidFill>
                  <a:schemeClr val="tx1"/>
                </a:solidFill>
                <a:latin typeface="Montserrat" panose="00000500000000000000" pitchFamily="2" charset="0"/>
              </a:rPr>
              <a:t> :</a:t>
            </a:r>
            <a:r>
              <a:rPr lang="fr-CA" sz="1300" b="1" dirty="0">
                <a:solidFill>
                  <a:schemeClr val="tx1"/>
                </a:solidFill>
                <a:latin typeface="Montserrat" panose="00000500000000000000" pitchFamily="2" charset="0"/>
              </a:rPr>
              <a:t> </a:t>
            </a:r>
            <a:r>
              <a:rPr lang="fr-CA" sz="1300" dirty="0">
                <a:solidFill>
                  <a:schemeClr val="tx1"/>
                </a:solidFill>
                <a:latin typeface="Montserrat" panose="00000500000000000000" pitchFamily="2" charset="0"/>
              </a:rPr>
              <a:t>stimuler la commercialisation des découvertes découlant de la recherche canadienne et améliorer la santé des Canadiens.</a:t>
            </a:r>
          </a:p>
        </p:txBody>
      </p:sp>
    </p:spTree>
    <p:extLst>
      <p:ext uri="{BB962C8B-B14F-4D97-AF65-F5344CB8AC3E}">
        <p14:creationId xmlns:p14="http://schemas.microsoft.com/office/powerpoint/2010/main" val="582922352"/>
      </p:ext>
    </p:extLst>
  </p:cSld>
  <p:clrMapOvr>
    <a:masterClrMapping/>
  </p:clrMapOvr>
  <p:extLst>
    <p:ext uri="{6950BFC3-D8DA-4A85-94F7-54DA5524770B}">
      <p188:commentRel xmlns:p188="http://schemas.microsoft.com/office/powerpoint/2018/8/main" r:id="rId5"/>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5FD4-335F-723E-64C0-CD2B7A618507}"/>
              </a:ext>
            </a:extLst>
          </p:cNvPr>
          <p:cNvSpPr>
            <a:spLocks noGrp="1"/>
          </p:cNvSpPr>
          <p:nvPr>
            <p:ph type="title"/>
            <p:custDataLst>
              <p:tags r:id="rId1"/>
            </p:custDataLst>
          </p:nvPr>
        </p:nvSpPr>
        <p:spPr/>
        <p:txBody>
          <a:bodyPr/>
          <a:lstStyle/>
          <a:p>
            <a:r>
              <a:rPr lang="fr-CA" dirty="0">
                <a:latin typeface="Montserrat Bold" panose="00000800000000000000" pitchFamily="2" charset="0"/>
              </a:rPr>
              <a:t>Nous joindre/vous tenir informés</a:t>
            </a:r>
          </a:p>
        </p:txBody>
      </p:sp>
      <p:sp>
        <p:nvSpPr>
          <p:cNvPr id="3" name="Text Placeholder 2">
            <a:extLst>
              <a:ext uri="{FF2B5EF4-FFF2-40B4-BE49-F238E27FC236}">
                <a16:creationId xmlns:a16="http://schemas.microsoft.com/office/drawing/2014/main" id="{8D1F43B2-6833-58B3-3627-06E29094C02A}"/>
              </a:ext>
            </a:extLst>
          </p:cNvPr>
          <p:cNvSpPr>
            <a:spLocks noGrp="1"/>
          </p:cNvSpPr>
          <p:nvPr>
            <p:ph type="body" idx="1"/>
            <p:custDataLst>
              <p:tags r:id="rId2"/>
            </p:custDataLst>
          </p:nvPr>
        </p:nvSpPr>
        <p:spPr>
          <a:xfrm>
            <a:off x="457199" y="1063229"/>
            <a:ext cx="3645017" cy="3327360"/>
          </a:xfrm>
        </p:spPr>
        <p:txBody>
          <a:bodyPr>
            <a:normAutofit fontScale="92500" lnSpcReduction="10000"/>
          </a:bodyPr>
          <a:lstStyle/>
          <a:p>
            <a:pPr marL="114300" indent="0">
              <a:buNone/>
            </a:pPr>
            <a:r>
              <a:rPr lang="fr-CA" sz="1300" dirty="0">
                <a:solidFill>
                  <a:schemeClr val="tx1"/>
                </a:solidFill>
                <a:latin typeface="Montserrat" panose="00000500000000000000" pitchFamily="2" charset="0"/>
              </a:rPr>
              <a:t>Si vous avez rempli une DI, vous recevrez automatiquement nos prochaines communications. </a:t>
            </a:r>
          </a:p>
          <a:p>
            <a:pPr marL="114300" indent="0">
              <a:buNone/>
            </a:pPr>
            <a:r>
              <a:rPr lang="fr-CA" sz="1300" dirty="0">
                <a:solidFill>
                  <a:schemeClr val="tx1"/>
                </a:solidFill>
                <a:latin typeface="Montserrat" panose="00000500000000000000" pitchFamily="2" charset="0"/>
              </a:rPr>
              <a:t>Dans le cas contraire, ou si vous avez des questions, envoyez un courriel à l’adresse </a:t>
            </a:r>
            <a:r>
              <a:rPr lang="fr-CA" sz="1300" dirty="0">
                <a:solidFill>
                  <a:schemeClr val="tx1"/>
                </a:solidFill>
                <a:latin typeface="Montserrat" panose="00000500000000000000" pitchFamily="2" charset="0"/>
                <a:hlinkClick r:id="rId7">
                  <a:extLst>
                    <a:ext uri="{A12FA001-AC4F-418D-AE19-62706E023703}">
                      <ahyp:hlinkClr xmlns:ahyp="http://schemas.microsoft.com/office/drawing/2018/hyperlinkcolor" val="tx"/>
                    </a:ext>
                  </a:extLst>
                </a:hlinkClick>
              </a:rPr>
              <a:t>dhdp@tfri.ca</a:t>
            </a:r>
            <a:r>
              <a:rPr lang="fr-CA" sz="1300" dirty="0">
                <a:solidFill>
                  <a:schemeClr val="tx1"/>
                </a:solidFill>
                <a:latin typeface="Montserrat" panose="00000500000000000000" pitchFamily="2" charset="0"/>
              </a:rPr>
              <a:t>. Vous pouvez également remplir le Formulaire de questions disponible sur la page Web du </a:t>
            </a:r>
            <a:r>
              <a:rPr lang="fr-CA" sz="1300" dirty="0">
                <a:solidFill>
                  <a:schemeClr val="tx1"/>
                </a:solidFill>
                <a:latin typeface="Montserrat" panose="00000500000000000000" pitchFamily="2" charset="0"/>
                <a:hlinkClick r:id="rId8">
                  <a:extLst>
                    <a:ext uri="{A12FA001-AC4F-418D-AE19-62706E023703}">
                      <ahyp:hlinkClr xmlns:ahyp="http://schemas.microsoft.com/office/drawing/2018/hyperlinkcolor" val="tx"/>
                    </a:ext>
                  </a:extLst>
                </a:hlinkClick>
              </a:rPr>
              <a:t>FISN</a:t>
            </a:r>
            <a:r>
              <a:rPr lang="fr-CA" sz="1300" dirty="0">
                <a:solidFill>
                  <a:schemeClr val="tx1"/>
                </a:solidFill>
                <a:latin typeface="Montserrat" panose="00000500000000000000" pitchFamily="2" charset="0"/>
              </a:rPr>
              <a:t> pour déposer une demande ou poser une question. </a:t>
            </a:r>
          </a:p>
          <a:p>
            <a:pPr marL="114300" indent="0">
              <a:buNone/>
            </a:pPr>
            <a:endParaRPr lang="en-US" sz="1300" dirty="0">
              <a:solidFill>
                <a:schemeClr val="tx1"/>
              </a:solidFill>
              <a:latin typeface="Montserrat" panose="00000500000000000000" pitchFamily="2" charset="0"/>
            </a:endParaRPr>
          </a:p>
          <a:p>
            <a:pPr marL="114300" indent="0">
              <a:buNone/>
            </a:pPr>
            <a:r>
              <a:rPr lang="fr-CA" sz="1300" dirty="0">
                <a:solidFill>
                  <a:schemeClr val="tx1"/>
                </a:solidFill>
                <a:latin typeface="Montserrat" panose="00000500000000000000" pitchFamily="2" charset="0"/>
              </a:rPr>
              <a:t>Médias sociaux </a:t>
            </a:r>
          </a:p>
          <a:p>
            <a:pPr marL="114300" indent="0">
              <a:buNone/>
            </a:pPr>
            <a:endParaRPr lang="en-US" sz="1300" dirty="0">
              <a:solidFill>
                <a:schemeClr val="tx1"/>
              </a:solidFill>
              <a:highlight>
                <a:srgbClr val="FFFF00"/>
              </a:highlight>
              <a:latin typeface="Montserrat" panose="00000500000000000000" pitchFamily="2" charset="0"/>
            </a:endParaRPr>
          </a:p>
          <a:p>
            <a:pPr marL="114300" indent="0">
              <a:buNone/>
            </a:pPr>
            <a:r>
              <a:rPr lang="fr-CA" sz="1300" dirty="0">
                <a:solidFill>
                  <a:schemeClr val="tx1"/>
                </a:solidFill>
                <a:latin typeface="Montserrat" panose="00000500000000000000" pitchFamily="2" charset="0"/>
              </a:rPr>
              <a:t>Nous vous invitons aussi à visiter régulièrement le site Web pour vous tenir informés.</a:t>
            </a:r>
          </a:p>
          <a:p>
            <a:pPr marL="114300" indent="0">
              <a:buNone/>
            </a:pPr>
            <a:endParaRPr lang="en-US" sz="1600" dirty="0">
              <a:latin typeface="Montserrat" panose="00000500000000000000" pitchFamily="2" charset="0"/>
            </a:endParaRPr>
          </a:p>
          <a:p>
            <a:endParaRPr lang="en-CA" sz="1600" dirty="0">
              <a:latin typeface="Montserrat" panose="00000500000000000000" pitchFamily="2" charset="0"/>
            </a:endParaRPr>
          </a:p>
        </p:txBody>
      </p:sp>
      <p:pic>
        <p:nvPicPr>
          <p:cNvPr id="2050" name="Picture 2" descr="Linkedin Logo Png - Linkedin In Icon, Transparent Png , Transparent Png ...">
            <a:hlinkClick r:id="rId9"/>
            <a:extLst>
              <a:ext uri="{FF2B5EF4-FFF2-40B4-BE49-F238E27FC236}">
                <a16:creationId xmlns:a16="http://schemas.microsoft.com/office/drawing/2014/main" id="{033AD728-4229-49BA-70D1-8000FA3BBA20}"/>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087022" y="3094587"/>
            <a:ext cx="385369" cy="4032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11"/>
            <a:extLst>
              <a:ext uri="{FF2B5EF4-FFF2-40B4-BE49-F238E27FC236}">
                <a16:creationId xmlns:a16="http://schemas.microsoft.com/office/drawing/2014/main" id="{593F1809-614B-4932-BA2D-8FC1A64F39F5}"/>
              </a:ext>
            </a:extLst>
          </p:cNvPr>
          <p:cNvPicPr>
            <a:picLocks noChangeAspect="1"/>
          </p:cNvPicPr>
          <p:nvPr>
            <p:custDataLst>
              <p:tags r:id="rId4"/>
            </p:custDataLst>
          </p:nvPr>
        </p:nvPicPr>
        <p:blipFill>
          <a:blip r:embed="rId12"/>
          <a:stretch>
            <a:fillRect/>
          </a:stretch>
        </p:blipFill>
        <p:spPr>
          <a:xfrm>
            <a:off x="2539503" y="3012713"/>
            <a:ext cx="662731" cy="567042"/>
          </a:xfrm>
          <a:prstGeom prst="rect">
            <a:avLst/>
          </a:prstGeom>
        </p:spPr>
      </p:pic>
      <p:pic>
        <p:nvPicPr>
          <p:cNvPr id="5" name="Picture 4">
            <a:extLst>
              <a:ext uri="{FF2B5EF4-FFF2-40B4-BE49-F238E27FC236}">
                <a16:creationId xmlns:a16="http://schemas.microsoft.com/office/drawing/2014/main" id="{3E7A132D-5DD9-1E3D-0C6D-44605F73B545}"/>
              </a:ext>
            </a:extLst>
          </p:cNvPr>
          <p:cNvPicPr>
            <a:picLocks noChangeAspect="1"/>
          </p:cNvPicPr>
          <p:nvPr/>
        </p:nvPicPr>
        <p:blipFill>
          <a:blip r:embed="rId13"/>
          <a:stretch>
            <a:fillRect/>
          </a:stretch>
        </p:blipFill>
        <p:spPr>
          <a:xfrm>
            <a:off x="4554695" y="1063229"/>
            <a:ext cx="4334968" cy="2626945"/>
          </a:xfrm>
          <a:prstGeom prst="rect">
            <a:avLst/>
          </a:prstGeom>
          <a:ln>
            <a:solidFill>
              <a:schemeClr val="tx1"/>
            </a:solidFill>
          </a:ln>
        </p:spPr>
      </p:pic>
    </p:spTree>
    <p:extLst>
      <p:ext uri="{BB962C8B-B14F-4D97-AF65-F5344CB8AC3E}">
        <p14:creationId xmlns:p14="http://schemas.microsoft.com/office/powerpoint/2010/main" val="3759690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59"/>
          <p:cNvSpPr txBox="1">
            <a:spLocks noGrp="1"/>
          </p:cNvSpPr>
          <p:nvPr>
            <p:ph type="title"/>
            <p:custDataLst>
              <p:tags r:id="rId1"/>
            </p:custDataLst>
          </p:nvPr>
        </p:nvSpPr>
        <p:spPr>
          <a:xfrm>
            <a:off x="2404287" y="666097"/>
            <a:ext cx="4335525" cy="8574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fr-CA" b="1">
                <a:solidFill>
                  <a:srgbClr val="00434F"/>
                </a:solidFill>
                <a:latin typeface="Montserrat Black"/>
                <a:ea typeface="Montserrat Black"/>
                <a:cs typeface="Montserrat Black"/>
                <a:sym typeface="Montserrat Black"/>
              </a:rPr>
              <a:t>DES QUESTIONS?</a:t>
            </a:r>
          </a:p>
        </p:txBody>
      </p:sp>
      <p:pic>
        <p:nvPicPr>
          <p:cNvPr id="777" name="Google Shape;777;p159"/>
          <p:cNvPicPr preferRelativeResize="0"/>
          <p:nvPr>
            <p:custDataLst>
              <p:tags r:id="rId2"/>
            </p:custDataLst>
          </p:nvPr>
        </p:nvPicPr>
        <p:blipFill>
          <a:blip r:embed="rId6">
            <a:alphaModFix/>
          </a:blip>
          <a:stretch>
            <a:fillRect/>
          </a:stretch>
        </p:blipFill>
        <p:spPr>
          <a:xfrm>
            <a:off x="3509382" y="1714548"/>
            <a:ext cx="2125352" cy="1714407"/>
          </a:xfrm>
          <a:prstGeom prst="rect">
            <a:avLst/>
          </a:prstGeom>
          <a:noFill/>
          <a:ln>
            <a:noFill/>
          </a:ln>
        </p:spPr>
      </p:pic>
      <p:pic>
        <p:nvPicPr>
          <p:cNvPr id="778" name="Google Shape;778;p159" title="TFRI_RGB_Horizontal_TerryBlue_BIL.png"/>
          <p:cNvPicPr preferRelativeResize="0"/>
          <p:nvPr>
            <p:custDataLst>
              <p:tags r:id="rId3"/>
            </p:custDataLst>
          </p:nvPr>
        </p:nvPicPr>
        <p:blipFill>
          <a:blip r:embed="rId7">
            <a:alphaModFix/>
          </a:blip>
          <a:stretch>
            <a:fillRect/>
          </a:stretch>
        </p:blipFill>
        <p:spPr>
          <a:xfrm>
            <a:off x="3190925" y="2882801"/>
            <a:ext cx="2675000" cy="267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6">
          <a:extLst>
            <a:ext uri="{FF2B5EF4-FFF2-40B4-BE49-F238E27FC236}">
              <a16:creationId xmlns:a16="http://schemas.microsoft.com/office/drawing/2014/main" id="{A24518E5-0F4C-DACF-FA0F-367B3CF0B22D}"/>
            </a:ext>
          </a:extLst>
        </p:cNvPr>
        <p:cNvGrpSpPr/>
        <p:nvPr/>
      </p:nvGrpSpPr>
      <p:grpSpPr>
        <a:xfrm>
          <a:off x="0" y="0"/>
          <a:ext cx="0" cy="0"/>
          <a:chOff x="0" y="0"/>
          <a:chExt cx="0" cy="0"/>
        </a:xfrm>
      </p:grpSpPr>
      <p:sp>
        <p:nvSpPr>
          <p:cNvPr id="557" name="Google Shape;557;p133">
            <a:extLst>
              <a:ext uri="{FF2B5EF4-FFF2-40B4-BE49-F238E27FC236}">
                <a16:creationId xmlns:a16="http://schemas.microsoft.com/office/drawing/2014/main" id="{DBEAE304-88DA-D59A-51B9-C95F14DD1B6C}"/>
              </a:ext>
            </a:extLst>
          </p:cNvPr>
          <p:cNvSpPr txBox="1">
            <a:spLocks noGrp="1"/>
          </p:cNvSpPr>
          <p:nvPr>
            <p:ph type="title"/>
            <p:custDataLst>
              <p:tags r:id="rId1"/>
            </p:custDataLst>
          </p:nvPr>
        </p:nvSpPr>
        <p:spPr>
          <a:xfrm>
            <a:off x="457200" y="1195436"/>
            <a:ext cx="8229600" cy="2752500"/>
          </a:xfrm>
          <a:prstGeom prst="rect">
            <a:avLst/>
          </a:prstGeom>
          <a:noFill/>
          <a:ln>
            <a:noFill/>
          </a:ln>
        </p:spPr>
        <p:txBody>
          <a:bodyPr spcFirstLastPara="1" wrap="square" lIns="91425" tIns="45700" rIns="91425" bIns="45700" anchor="ctr" anchorCtr="0">
            <a:normAutofit/>
          </a:bodyPr>
          <a:lstStyle/>
          <a:p>
            <a:pPr marL="127000"/>
            <a:r>
              <a:rPr lang="fr-CA" sz="3200" dirty="0">
                <a:latin typeface="Montserrat"/>
              </a:rPr>
              <a:t>À propos de la DHDP</a:t>
            </a:r>
          </a:p>
        </p:txBody>
      </p:sp>
    </p:spTree>
    <p:extLst>
      <p:ext uri="{BB962C8B-B14F-4D97-AF65-F5344CB8AC3E}">
        <p14:creationId xmlns:p14="http://schemas.microsoft.com/office/powerpoint/2010/main" val="405779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34"/>
          <p:cNvSpPr txBox="1">
            <a:spLocks noGrp="1"/>
          </p:cNvSpPr>
          <p:nvPr>
            <p:ph type="body" idx="1"/>
            <p:custDataLst>
              <p:tags r:id="rId1"/>
            </p:custDataLst>
          </p:nvPr>
        </p:nvSpPr>
        <p:spPr>
          <a:xfrm>
            <a:off x="967845" y="599794"/>
            <a:ext cx="7208400" cy="41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fr-CA" b="1" dirty="0">
                <a:solidFill>
                  <a:srgbClr val="00434F"/>
                </a:solidFill>
                <a:latin typeface="Montserrat Black"/>
                <a:ea typeface="Montserrat Black"/>
                <a:cs typeface="Montserrat Black"/>
                <a:sym typeface="Montserrat Black"/>
              </a:rPr>
              <a:t>Plateforme DHDP (Digital - Hôpital - Découverte - Plateforme)</a:t>
            </a:r>
          </a:p>
          <a:p>
            <a:pPr marL="0" lvl="0" indent="0" algn="l" rtl="0">
              <a:lnSpc>
                <a:spcPct val="115000"/>
              </a:lnSpc>
              <a:spcBef>
                <a:spcPts val="0"/>
              </a:spcBef>
              <a:spcAft>
                <a:spcPts val="0"/>
              </a:spcAft>
              <a:buSzPts val="1400"/>
              <a:buNone/>
            </a:pPr>
            <a:endParaRPr sz="1800" dirty="0">
              <a:solidFill>
                <a:srgbClr val="00434F"/>
              </a:solidFill>
              <a:latin typeface="Arial"/>
              <a:ea typeface="Arial"/>
              <a:cs typeface="Arial"/>
              <a:sym typeface="Arial"/>
            </a:endParaRPr>
          </a:p>
        </p:txBody>
      </p:sp>
      <p:sp>
        <p:nvSpPr>
          <p:cNvPr id="564" name="Google Shape;564;p134"/>
          <p:cNvSpPr txBox="1"/>
          <p:nvPr>
            <p:custDataLst>
              <p:tags r:id="rId2"/>
            </p:custDataLst>
          </p:nvPr>
        </p:nvSpPr>
        <p:spPr>
          <a:xfrm>
            <a:off x="3249375" y="1636157"/>
            <a:ext cx="2460900" cy="2146711"/>
          </a:xfrm>
          <a:prstGeom prst="rect">
            <a:avLst/>
          </a:prstGeom>
          <a:noFill/>
          <a:ln>
            <a:noFill/>
          </a:ln>
        </p:spPr>
        <p:txBody>
          <a:bodyPr spcFirstLastPara="1" wrap="square" lIns="68575" tIns="34275" rIns="68575" bIns="34275" anchor="t" anchorCtr="0">
            <a:spAutoFit/>
          </a:bodyPr>
          <a:lstStyle/>
          <a:p>
            <a:r>
              <a:rPr lang="fr-CA" sz="1500" b="0" i="0" u="none" strike="noStrike" cap="none" dirty="0">
                <a:solidFill>
                  <a:schemeClr val="dk1"/>
                </a:solidFill>
                <a:highlight>
                  <a:srgbClr val="FFFFFF"/>
                </a:highlight>
                <a:latin typeface="Montserrat"/>
                <a:ea typeface="Montserrat"/>
                <a:cs typeface="Montserrat"/>
                <a:sym typeface="Montserrat SemiBold"/>
              </a:rPr>
              <a:t>Financée par un investissement de </a:t>
            </a:r>
            <a:r>
              <a:rPr lang="fr-CA" sz="1500" b="1" i="0" u="none" strike="noStrike" cap="none" dirty="0">
                <a:solidFill>
                  <a:schemeClr val="dk1"/>
                </a:solidFill>
                <a:highlight>
                  <a:srgbClr val="FFFFFF"/>
                </a:highlight>
                <a:latin typeface="Montserrat"/>
                <a:ea typeface="Montserrat"/>
                <a:cs typeface="Montserrat"/>
                <a:sym typeface="Montserrat SemiBold"/>
              </a:rPr>
              <a:t>49 M</a:t>
            </a:r>
            <a:r>
              <a:rPr lang="fr-CA" sz="1500" i="0" u="none" strike="noStrike" cap="none" dirty="0">
                <a:solidFill>
                  <a:schemeClr val="dk1"/>
                </a:solidFill>
                <a:highlight>
                  <a:srgbClr val="FFFFFF"/>
                </a:highlight>
                <a:latin typeface="Montserrat SemiBold"/>
                <a:ea typeface="Montserrat SemiBold"/>
                <a:cs typeface="Montserrat SemiBold"/>
                <a:sym typeface="Montserrat SemiBold"/>
              </a:rPr>
              <a:t>$ </a:t>
            </a:r>
            <a:r>
              <a:rPr lang="fr-CA" sz="1500" dirty="0">
                <a:solidFill>
                  <a:schemeClr val="dk1"/>
                </a:solidFill>
                <a:highlight>
                  <a:srgbClr val="FFFFFF"/>
                </a:highlight>
                <a:latin typeface="Montserrat"/>
                <a:sym typeface="Montserrat SemiBold"/>
              </a:rPr>
              <a:t>du Fonds d’innovation stratégique (volet 4) d’</a:t>
            </a:r>
            <a:r>
              <a:rPr lang="fr-CA" sz="1500" i="0" u="none" strike="noStrike" cap="none" dirty="0">
                <a:solidFill>
                  <a:schemeClr val="dk1"/>
                </a:solidFill>
                <a:highlight>
                  <a:srgbClr val="FFFFFF"/>
                </a:highlight>
                <a:latin typeface="Montserrat SemiBold"/>
                <a:ea typeface="Montserrat SemiBold"/>
                <a:cs typeface="Montserrat SemiBold"/>
                <a:sym typeface="Montserrat SemiBold"/>
              </a:rPr>
              <a:t>Innovation, Sciences et Développement économique Canada</a:t>
            </a:r>
            <a:br>
              <a:rPr lang="fr-CA" sz="1500" i="0" u="none" strike="noStrike" cap="none" dirty="0">
                <a:solidFill>
                  <a:schemeClr val="dk1"/>
                </a:solidFill>
                <a:highlight>
                  <a:srgbClr val="FFFFFF"/>
                </a:highlight>
                <a:latin typeface="Montserrat SemiBold"/>
                <a:ea typeface="Montserrat SemiBold"/>
                <a:cs typeface="Montserrat SemiBold"/>
                <a:sym typeface="Montserrat SemiBold"/>
              </a:rPr>
            </a:br>
            <a:r>
              <a:rPr lang="fr-CA" sz="1500" dirty="0">
                <a:solidFill>
                  <a:schemeClr val="dk1"/>
                </a:solidFill>
                <a:highlight>
                  <a:srgbClr val="FFFFFF"/>
                </a:highlight>
                <a:latin typeface="Montserrat SemiBold"/>
                <a:ea typeface="Montserrat SemiBold"/>
                <a:cs typeface="Montserrat SemiBold"/>
                <a:sym typeface="Montserrat SemiBold"/>
              </a:rPr>
              <a:t>(</a:t>
            </a:r>
            <a:r>
              <a:rPr lang="fr-CA" sz="1500" i="0" u="none" strike="noStrike" cap="none" dirty="0">
                <a:solidFill>
                  <a:schemeClr val="dk1"/>
                </a:solidFill>
                <a:highlight>
                  <a:srgbClr val="FFFFFF"/>
                </a:highlight>
                <a:latin typeface="Montserrat SemiBold"/>
                <a:ea typeface="Montserrat SemiBold"/>
                <a:cs typeface="Montserrat SemiBold"/>
                <a:sym typeface="Montserrat SemiBold"/>
              </a:rPr>
              <a:t>ISDE)</a:t>
            </a:r>
          </a:p>
        </p:txBody>
      </p:sp>
      <p:sp>
        <p:nvSpPr>
          <p:cNvPr id="565" name="Google Shape;565;p134"/>
          <p:cNvSpPr txBox="1"/>
          <p:nvPr>
            <p:custDataLst>
              <p:tags r:id="rId3"/>
            </p:custDataLst>
          </p:nvPr>
        </p:nvSpPr>
        <p:spPr>
          <a:xfrm>
            <a:off x="472125" y="1591057"/>
            <a:ext cx="2284200" cy="168504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fr-CA" sz="1500" dirty="0">
                <a:solidFill>
                  <a:schemeClr val="dk1"/>
                </a:solidFill>
                <a:highlight>
                  <a:srgbClr val="FFFFFF"/>
                </a:highlight>
                <a:latin typeface="Montserrat" panose="00000500000000000000" pitchFamily="2" charset="0"/>
              </a:rPr>
              <a:t>Initiative pancanadienne menée par </a:t>
            </a:r>
            <a:r>
              <a:rPr lang="fr-CA" sz="1500" b="1" dirty="0">
                <a:solidFill>
                  <a:schemeClr val="dk1"/>
                </a:solidFill>
                <a:highlight>
                  <a:srgbClr val="FFFFFF"/>
                </a:highlight>
                <a:latin typeface="Montserrat" panose="00000500000000000000" pitchFamily="2" charset="0"/>
              </a:rPr>
              <a:t>l’Institut de recherche Terry Fox </a:t>
            </a:r>
            <a:r>
              <a:rPr lang="fr-CA" sz="1500" dirty="0">
                <a:solidFill>
                  <a:schemeClr val="dk1"/>
                </a:solidFill>
                <a:highlight>
                  <a:srgbClr val="FFFFFF"/>
                </a:highlight>
                <a:latin typeface="Montserrat" panose="00000500000000000000" pitchFamily="2" charset="0"/>
              </a:rPr>
              <a:t>et plus de 50 partenaires partout au </a:t>
            </a:r>
            <a:r>
              <a:rPr lang="fr-CA" sz="1500" dirty="0">
                <a:solidFill>
                  <a:schemeClr val="dk1"/>
                </a:solidFill>
                <a:highlight>
                  <a:srgbClr val="FFFFFF"/>
                </a:highlight>
                <a:latin typeface="Montserrat" panose="00000500000000000000" pitchFamily="2" charset="0"/>
                <a:ea typeface="Montserrat"/>
                <a:cs typeface="Montserrat"/>
                <a:sym typeface="Montserrat"/>
              </a:rPr>
              <a:t>Canada</a:t>
            </a:r>
          </a:p>
        </p:txBody>
      </p:sp>
      <p:sp>
        <p:nvSpPr>
          <p:cNvPr id="566" name="Google Shape;566;p134"/>
          <p:cNvSpPr txBox="1"/>
          <p:nvPr>
            <p:custDataLst>
              <p:tags r:id="rId4"/>
            </p:custDataLst>
          </p:nvPr>
        </p:nvSpPr>
        <p:spPr>
          <a:xfrm>
            <a:off x="6285433" y="1636149"/>
            <a:ext cx="2353500" cy="191587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fr-CA" sz="1500" dirty="0">
                <a:solidFill>
                  <a:schemeClr val="dk1"/>
                </a:solidFill>
                <a:highlight>
                  <a:srgbClr val="FFFFFF"/>
                </a:highlight>
                <a:latin typeface="Montserrat" panose="00000500000000000000" pitchFamily="2" charset="0"/>
              </a:rPr>
              <a:t>Appuie la </a:t>
            </a:r>
            <a:r>
              <a:rPr lang="fr-CA" sz="1500" b="1" dirty="0">
                <a:solidFill>
                  <a:schemeClr val="dk1"/>
                </a:solidFill>
                <a:highlight>
                  <a:srgbClr val="FFFFFF"/>
                </a:highlight>
                <a:latin typeface="Montserrat" panose="00000500000000000000" pitchFamily="2" charset="0"/>
              </a:rPr>
              <a:t>collaboration entre les secteurs privé et public</a:t>
            </a:r>
            <a:r>
              <a:rPr lang="fr-CA" sz="1500" dirty="0">
                <a:solidFill>
                  <a:schemeClr val="dk1"/>
                </a:solidFill>
                <a:highlight>
                  <a:srgbClr val="FFFFFF"/>
                </a:highlight>
                <a:latin typeface="Montserrat" panose="00000500000000000000" pitchFamily="2" charset="0"/>
              </a:rPr>
              <a:t> afin d’accélérer la recherche, la découverte, l’innovation et la commercialisation</a:t>
            </a:r>
          </a:p>
        </p:txBody>
      </p:sp>
      <p:cxnSp>
        <p:nvCxnSpPr>
          <p:cNvPr id="567" name="Google Shape;567;p134"/>
          <p:cNvCxnSpPr/>
          <p:nvPr>
            <p:custDataLst>
              <p:tags r:id="rId5"/>
            </p:custDataLst>
          </p:nvPr>
        </p:nvCxnSpPr>
        <p:spPr>
          <a:xfrm>
            <a:off x="2934787" y="1751569"/>
            <a:ext cx="0" cy="970800"/>
          </a:xfrm>
          <a:prstGeom prst="straightConnector1">
            <a:avLst/>
          </a:prstGeom>
          <a:noFill/>
          <a:ln w="57150" cap="flat" cmpd="sng">
            <a:solidFill>
              <a:srgbClr val="E1F4F8"/>
            </a:solidFill>
            <a:prstDash val="solid"/>
            <a:round/>
            <a:headEnd type="none" w="sm" len="sm"/>
            <a:tailEnd type="none" w="sm" len="sm"/>
          </a:ln>
        </p:spPr>
      </p:cxnSp>
      <p:cxnSp>
        <p:nvCxnSpPr>
          <p:cNvPr id="568" name="Google Shape;568;p134"/>
          <p:cNvCxnSpPr/>
          <p:nvPr>
            <p:custDataLst>
              <p:tags r:id="rId6"/>
            </p:custDataLst>
          </p:nvPr>
        </p:nvCxnSpPr>
        <p:spPr>
          <a:xfrm>
            <a:off x="5917473" y="1768106"/>
            <a:ext cx="0" cy="970800"/>
          </a:xfrm>
          <a:prstGeom prst="straightConnector1">
            <a:avLst/>
          </a:prstGeom>
          <a:noFill/>
          <a:ln w="57150" cap="flat" cmpd="sng">
            <a:solidFill>
              <a:srgbClr val="E1F4F8"/>
            </a:solidFill>
            <a:prstDash val="solid"/>
            <a:round/>
            <a:headEnd type="none" w="sm" len="sm"/>
            <a:tailEnd type="none" w="sm" len="sm"/>
          </a:ln>
        </p:spPr>
      </p:cxnSp>
      <p:pic>
        <p:nvPicPr>
          <p:cNvPr id="570" name="Google Shape;570;p134"/>
          <p:cNvPicPr preferRelativeResize="0"/>
          <p:nvPr>
            <p:custDataLst>
              <p:tags r:id="rId7"/>
            </p:custDataLst>
          </p:nvPr>
        </p:nvPicPr>
        <p:blipFill>
          <a:blip r:embed="rId11"/>
          <a:srcRect/>
          <a:stretch/>
        </p:blipFill>
        <p:spPr>
          <a:xfrm>
            <a:off x="0" y="4502217"/>
            <a:ext cx="834452" cy="595947"/>
          </a:xfrm>
          <a:prstGeom prst="rect">
            <a:avLst/>
          </a:prstGeom>
          <a:noFill/>
          <a:ln>
            <a:noFill/>
          </a:ln>
        </p:spPr>
      </p:pic>
      <p:pic>
        <p:nvPicPr>
          <p:cNvPr id="571" name="Google Shape;571;p134" title="TFRI_RGB_Horizontal_TerryBlue_BIL.png"/>
          <p:cNvPicPr preferRelativeResize="0"/>
          <p:nvPr>
            <p:custDataLst>
              <p:tags r:id="rId8"/>
            </p:custDataLst>
          </p:nvPr>
        </p:nvPicPr>
        <p:blipFill>
          <a:blip r:embed="rId12">
            <a:alphaModFix/>
          </a:blip>
          <a:stretch>
            <a:fillRect/>
          </a:stretch>
        </p:blipFill>
        <p:spPr>
          <a:xfrm>
            <a:off x="7542227" y="3999303"/>
            <a:ext cx="1601773" cy="16017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35"/>
          <p:cNvSpPr txBox="1">
            <a:spLocks noGrp="1"/>
          </p:cNvSpPr>
          <p:nvPr>
            <p:ph type="body" idx="1"/>
            <p:custDataLst>
              <p:tags r:id="rId1"/>
            </p:custDataLst>
          </p:nvPr>
        </p:nvSpPr>
        <p:spPr>
          <a:xfrm>
            <a:off x="529616" y="417334"/>
            <a:ext cx="4489645" cy="41012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1400" b="1" dirty="0">
              <a:solidFill>
                <a:schemeClr val="dk1"/>
              </a:solidFill>
              <a:highlight>
                <a:srgbClr val="FFFFFF"/>
              </a:highlight>
              <a:latin typeface="Montserrat"/>
              <a:ea typeface="Montserrat"/>
              <a:cs typeface="Montserrat"/>
              <a:sym typeface="Montserrat"/>
            </a:endParaRPr>
          </a:p>
          <a:p>
            <a:pPr indent="0">
              <a:spcBef>
                <a:spcPts val="0"/>
              </a:spcBef>
              <a:buNone/>
            </a:pPr>
            <a:r>
              <a:rPr lang="fr-CA" sz="1400" b="1" dirty="0">
                <a:solidFill>
                  <a:srgbClr val="00434F"/>
                </a:solidFill>
                <a:highlight>
                  <a:srgbClr val="FFFFFF"/>
                </a:highlight>
                <a:latin typeface="Montserrat"/>
                <a:ea typeface="Montserrat"/>
                <a:cs typeface="Montserrat"/>
                <a:sym typeface="Montserrat"/>
              </a:rPr>
              <a:t>Mission de la DHDP </a:t>
            </a:r>
            <a:r>
              <a:rPr lang="fr-CA" sz="1400" dirty="0">
                <a:solidFill>
                  <a:schemeClr val="dk1"/>
                </a:solidFill>
                <a:highlight>
                  <a:srgbClr val="FFFFFF"/>
                </a:highlight>
                <a:latin typeface="Montserrat"/>
                <a:ea typeface="Montserrat"/>
                <a:cs typeface="Montserrat"/>
                <a:sym typeface="Montserrat"/>
              </a:rPr>
              <a:t>: apporter aux Canadiens la médecine de précision et les soins personnalisés en matière de cancer, maladies neurodégénératives et autres pathologies grâce aux mégadonnées et à l’intelligence artificielle. </a:t>
            </a:r>
          </a:p>
          <a:p>
            <a:pPr marL="457200" lvl="0" indent="0" algn="l" rtl="0">
              <a:lnSpc>
                <a:spcPct val="100000"/>
              </a:lnSpc>
              <a:spcBef>
                <a:spcPts val="0"/>
              </a:spcBef>
              <a:spcAft>
                <a:spcPts val="0"/>
              </a:spcAft>
              <a:buSzPts val="1800"/>
              <a:buNone/>
            </a:pPr>
            <a:endParaRPr lang="en-US" dirty="0">
              <a:solidFill>
                <a:schemeClr val="dk1"/>
              </a:solidFill>
              <a:highlight>
                <a:srgbClr val="FFFFFF"/>
              </a:highlight>
              <a:latin typeface="Montserrat"/>
              <a:ea typeface="Montserrat"/>
              <a:cs typeface="Montserrat"/>
              <a:sym typeface="Montserrat"/>
            </a:endParaRPr>
          </a:p>
          <a:p>
            <a:pPr indent="0">
              <a:spcBef>
                <a:spcPts val="0"/>
              </a:spcBef>
              <a:buNone/>
            </a:pPr>
            <a:r>
              <a:rPr lang="fr-CA" sz="1400" b="1" dirty="0">
                <a:solidFill>
                  <a:srgbClr val="00434F"/>
                </a:solidFill>
                <a:highlight>
                  <a:srgbClr val="FFFFFF"/>
                </a:highlight>
                <a:latin typeface="Montserrat"/>
                <a:ea typeface="Montserrat"/>
                <a:cs typeface="Montserrat"/>
                <a:sym typeface="Montserrat"/>
              </a:rPr>
              <a:t>S’inscrit dans la mission de l’IRTF</a:t>
            </a:r>
            <a:r>
              <a:rPr lang="fr-CA" sz="1400" dirty="0">
                <a:solidFill>
                  <a:srgbClr val="00434F"/>
                </a:solidFill>
                <a:highlight>
                  <a:srgbClr val="FFFFFF"/>
                </a:highlight>
                <a:latin typeface="Montserrat"/>
                <a:ea typeface="Montserrat"/>
                <a:cs typeface="Montserrat"/>
                <a:sym typeface="Montserrat"/>
              </a:rPr>
              <a:t> : </a:t>
            </a:r>
            <a:r>
              <a:rPr lang="fr-CA" sz="1400" dirty="0">
                <a:solidFill>
                  <a:schemeClr val="dk1"/>
                </a:solidFill>
                <a:highlight>
                  <a:srgbClr val="FFFFFF"/>
                </a:highlight>
                <a:latin typeface="Montserrat"/>
                <a:ea typeface="Montserrat"/>
                <a:cs typeface="Montserrat"/>
                <a:sym typeface="Montserrat"/>
              </a:rPr>
              <a:t>inspirés par Terry Fox, nous investissons dans des équipes scientifiques de classe mondiale hautement collaboratives afin de favoriser des découvertes qui améliorent et sauvent la vie des patients atteints de cancer.</a:t>
            </a:r>
          </a:p>
          <a:p>
            <a:pPr marL="457200" lvl="0" indent="0" algn="l" rtl="0">
              <a:lnSpc>
                <a:spcPct val="100000"/>
              </a:lnSpc>
              <a:spcBef>
                <a:spcPts val="0"/>
              </a:spcBef>
              <a:spcAft>
                <a:spcPts val="0"/>
              </a:spcAft>
              <a:buSzPts val="1800"/>
              <a:buNone/>
            </a:pPr>
            <a:endParaRPr lang="en-US" sz="1400" b="1" dirty="0">
              <a:solidFill>
                <a:schemeClr val="dk1"/>
              </a:solidFill>
              <a:highlight>
                <a:srgbClr val="FFFFFF"/>
              </a:highlight>
              <a:latin typeface="Montserrat"/>
              <a:ea typeface="Montserrat"/>
              <a:cs typeface="Montserrat"/>
              <a:sym typeface="Montserrat"/>
            </a:endParaRPr>
          </a:p>
          <a:p>
            <a:pPr indent="0">
              <a:spcBef>
                <a:spcPts val="0"/>
              </a:spcBef>
              <a:buNone/>
            </a:pPr>
            <a:r>
              <a:rPr lang="fr-CA" sz="1400" b="1" dirty="0">
                <a:highlight>
                  <a:srgbClr val="FFFFFF"/>
                </a:highlight>
                <a:latin typeface="Montserrat"/>
                <a:ea typeface="Montserrat"/>
                <a:cs typeface="Montserrat"/>
                <a:sym typeface="Montserrat"/>
              </a:rPr>
              <a:t>D</a:t>
            </a:r>
            <a:r>
              <a:rPr lang="fr-CA" sz="1400" b="1" dirty="0">
                <a:solidFill>
                  <a:srgbClr val="00434F"/>
                </a:solidFill>
                <a:highlight>
                  <a:srgbClr val="FFFFFF"/>
                </a:highlight>
                <a:latin typeface="Montserrat"/>
                <a:ea typeface="Montserrat"/>
                <a:cs typeface="Montserrat"/>
                <a:sym typeface="Montserrat"/>
              </a:rPr>
              <a:t>ate d’achèvement du projet : mars 2027</a:t>
            </a:r>
          </a:p>
          <a:p>
            <a:pPr marL="457200" lvl="0" indent="0" algn="l" rtl="0">
              <a:lnSpc>
                <a:spcPct val="100000"/>
              </a:lnSpc>
              <a:spcBef>
                <a:spcPts val="0"/>
              </a:spcBef>
              <a:spcAft>
                <a:spcPts val="0"/>
              </a:spcAft>
              <a:buSzPts val="1800"/>
              <a:buNone/>
            </a:pPr>
            <a:endParaRPr lang="en-US" sz="1400" b="1" dirty="0">
              <a:solidFill>
                <a:srgbClr val="00434F"/>
              </a:solidFill>
              <a:highlight>
                <a:srgbClr val="FFFFFF"/>
              </a:highlight>
              <a:latin typeface="Montserrat"/>
              <a:ea typeface="Montserrat"/>
              <a:cs typeface="Montserrat"/>
              <a:sym typeface="Montserrat"/>
            </a:endParaRPr>
          </a:p>
          <a:p>
            <a:pPr marL="457200" lvl="0" indent="0" algn="l" rtl="0">
              <a:lnSpc>
                <a:spcPct val="100000"/>
              </a:lnSpc>
              <a:spcBef>
                <a:spcPts val="0"/>
              </a:spcBef>
              <a:spcAft>
                <a:spcPts val="0"/>
              </a:spcAft>
              <a:buSzPts val="1800"/>
              <a:buNone/>
            </a:pPr>
            <a:endParaRPr lang="en-US" sz="1400" b="1" dirty="0">
              <a:solidFill>
                <a:srgbClr val="00434F"/>
              </a:solidFill>
              <a:highlight>
                <a:srgbClr val="FFFFFF"/>
              </a:highlight>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500"/>
              <a:buFont typeface="Arial"/>
              <a:buNone/>
            </a:pPr>
            <a:endParaRPr lang="en-US" sz="1100" dirty="0">
              <a:solidFill>
                <a:schemeClr val="dk1"/>
              </a:solidFill>
              <a:highlight>
                <a:srgbClr val="FFFFFF"/>
              </a:highlight>
              <a:latin typeface="Montserrat"/>
              <a:ea typeface="Montserrat"/>
              <a:cs typeface="Montserrat"/>
              <a:sym typeface="Montserrat"/>
            </a:endParaRPr>
          </a:p>
          <a:p>
            <a:pPr marL="457200" lvl="0" indent="0" algn="l" rtl="0">
              <a:lnSpc>
                <a:spcPct val="100000"/>
              </a:lnSpc>
              <a:spcBef>
                <a:spcPts val="0"/>
              </a:spcBef>
              <a:spcAft>
                <a:spcPts val="0"/>
              </a:spcAft>
              <a:buSzPts val="1800"/>
              <a:buNone/>
            </a:pPr>
            <a:endParaRPr sz="1400" b="1" dirty="0">
              <a:solidFill>
                <a:srgbClr val="00434F"/>
              </a:solidFill>
              <a:highlight>
                <a:srgbClr val="FFFFFF"/>
              </a:highlight>
              <a:latin typeface="Montserrat"/>
              <a:ea typeface="Montserrat"/>
              <a:cs typeface="Montserrat"/>
              <a:sym typeface="Montserrat"/>
            </a:endParaRPr>
          </a:p>
          <a:p>
            <a:pPr marL="0" lvl="0" indent="0" algn="l" rtl="0">
              <a:lnSpc>
                <a:spcPct val="100000"/>
              </a:lnSpc>
              <a:spcBef>
                <a:spcPts val="0"/>
              </a:spcBef>
              <a:spcAft>
                <a:spcPts val="0"/>
              </a:spcAft>
              <a:buSzPts val="1800"/>
              <a:buNone/>
            </a:pPr>
            <a:endParaRPr sz="1300" dirty="0"/>
          </a:p>
        </p:txBody>
      </p:sp>
      <p:pic>
        <p:nvPicPr>
          <p:cNvPr id="577" name="Google Shape;577;p135"/>
          <p:cNvPicPr preferRelativeResize="0"/>
          <p:nvPr>
            <p:custDataLst>
              <p:tags r:id="rId2"/>
            </p:custDataLst>
          </p:nvPr>
        </p:nvPicPr>
        <p:blipFill>
          <a:blip r:embed="rId10"/>
          <a:srcRect/>
          <a:stretch/>
        </p:blipFill>
        <p:spPr>
          <a:xfrm>
            <a:off x="26277" y="4493586"/>
            <a:ext cx="834452" cy="595947"/>
          </a:xfrm>
          <a:prstGeom prst="rect">
            <a:avLst/>
          </a:prstGeom>
          <a:noFill/>
          <a:ln>
            <a:noFill/>
          </a:ln>
        </p:spPr>
      </p:pic>
      <p:grpSp>
        <p:nvGrpSpPr>
          <p:cNvPr id="578" name="Google Shape;578;p135"/>
          <p:cNvGrpSpPr/>
          <p:nvPr>
            <p:custDataLst>
              <p:tags r:id="rId3"/>
            </p:custDataLst>
          </p:nvPr>
        </p:nvGrpSpPr>
        <p:grpSpPr>
          <a:xfrm>
            <a:off x="544083" y="2230744"/>
            <a:ext cx="405909" cy="393638"/>
            <a:chOff x="842475" y="1529750"/>
            <a:chExt cx="339900" cy="339900"/>
          </a:xfrm>
        </p:grpSpPr>
        <p:sp>
          <p:nvSpPr>
            <p:cNvPr id="579" name="Google Shape;579;p135"/>
            <p:cNvSpPr/>
            <p:nvPr/>
          </p:nvSpPr>
          <p:spPr>
            <a:xfrm>
              <a:off x="842475" y="1529750"/>
              <a:ext cx="339900" cy="339900"/>
            </a:xfrm>
            <a:prstGeom prst="ellipse">
              <a:avLst/>
            </a:prstGeom>
            <a:solidFill>
              <a:srgbClr val="03A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434F"/>
                </a:solidFill>
                <a:highlight>
                  <a:srgbClr val="00434F"/>
                </a:highlight>
                <a:latin typeface="Arial"/>
                <a:ea typeface="Arial"/>
                <a:cs typeface="Arial"/>
                <a:sym typeface="Arial"/>
              </a:endParaRPr>
            </a:p>
          </p:txBody>
        </p:sp>
        <p:sp>
          <p:nvSpPr>
            <p:cNvPr id="580" name="Google Shape;580;p135"/>
            <p:cNvSpPr/>
            <p:nvPr/>
          </p:nvSpPr>
          <p:spPr>
            <a:xfrm>
              <a:off x="939171" y="1598756"/>
              <a:ext cx="139752" cy="201906"/>
            </a:xfrm>
            <a:custGeom>
              <a:avLst/>
              <a:gdLst/>
              <a:ahLst/>
              <a:cxnLst/>
              <a:rect l="l" t="t" r="r" b="b"/>
              <a:pathLst>
                <a:path w="21600" h="21600" extrusionOk="0">
                  <a:moveTo>
                    <a:pt x="9000" y="3738"/>
                  </a:moveTo>
                  <a:cubicBezTo>
                    <a:pt x="9000" y="3505"/>
                    <a:pt x="8737" y="3323"/>
                    <a:pt x="8400" y="3323"/>
                  </a:cubicBezTo>
                  <a:cubicBezTo>
                    <a:pt x="8062" y="3323"/>
                    <a:pt x="7800" y="3505"/>
                    <a:pt x="7800" y="3738"/>
                  </a:cubicBezTo>
                  <a:lnTo>
                    <a:pt x="7800" y="9554"/>
                  </a:lnTo>
                  <a:cubicBezTo>
                    <a:pt x="7800" y="9787"/>
                    <a:pt x="8062" y="9969"/>
                    <a:pt x="8400" y="9969"/>
                  </a:cubicBezTo>
                  <a:cubicBezTo>
                    <a:pt x="8737" y="9969"/>
                    <a:pt x="9000" y="9787"/>
                    <a:pt x="9000" y="9554"/>
                  </a:cubicBezTo>
                  <a:cubicBezTo>
                    <a:pt x="9000" y="9554"/>
                    <a:pt x="9000" y="3738"/>
                    <a:pt x="9000" y="3738"/>
                  </a:cubicBezTo>
                  <a:close/>
                  <a:moveTo>
                    <a:pt x="20400" y="14954"/>
                  </a:moveTo>
                  <a:lnTo>
                    <a:pt x="12356" y="14954"/>
                  </a:lnTo>
                  <a:lnTo>
                    <a:pt x="11400" y="21224"/>
                  </a:lnTo>
                  <a:cubicBezTo>
                    <a:pt x="11362" y="21431"/>
                    <a:pt x="11119" y="21600"/>
                    <a:pt x="10819" y="21600"/>
                  </a:cubicBezTo>
                  <a:lnTo>
                    <a:pt x="10800" y="21600"/>
                  </a:lnTo>
                  <a:cubicBezTo>
                    <a:pt x="10500" y="21600"/>
                    <a:pt x="10256" y="21457"/>
                    <a:pt x="10200" y="21250"/>
                  </a:cubicBezTo>
                  <a:lnTo>
                    <a:pt x="8775" y="14954"/>
                  </a:lnTo>
                  <a:lnTo>
                    <a:pt x="1200" y="14954"/>
                  </a:lnTo>
                  <a:cubicBezTo>
                    <a:pt x="544" y="14954"/>
                    <a:pt x="0" y="14577"/>
                    <a:pt x="0" y="14123"/>
                  </a:cubicBezTo>
                  <a:cubicBezTo>
                    <a:pt x="0" y="11994"/>
                    <a:pt x="2325" y="9969"/>
                    <a:pt x="4800" y="9969"/>
                  </a:cubicBezTo>
                  <a:lnTo>
                    <a:pt x="4800" y="3323"/>
                  </a:lnTo>
                  <a:cubicBezTo>
                    <a:pt x="3488" y="3323"/>
                    <a:pt x="2400" y="2570"/>
                    <a:pt x="2400" y="1662"/>
                  </a:cubicBezTo>
                  <a:cubicBezTo>
                    <a:pt x="2400" y="753"/>
                    <a:pt x="3488" y="0"/>
                    <a:pt x="4800" y="0"/>
                  </a:cubicBezTo>
                  <a:lnTo>
                    <a:pt x="16800" y="0"/>
                  </a:lnTo>
                  <a:cubicBezTo>
                    <a:pt x="18112" y="0"/>
                    <a:pt x="19200" y="753"/>
                    <a:pt x="19200" y="1662"/>
                  </a:cubicBezTo>
                  <a:cubicBezTo>
                    <a:pt x="19200" y="2570"/>
                    <a:pt x="18112" y="3323"/>
                    <a:pt x="16800" y="3323"/>
                  </a:cubicBezTo>
                  <a:lnTo>
                    <a:pt x="16800" y="9969"/>
                  </a:lnTo>
                  <a:cubicBezTo>
                    <a:pt x="19275" y="9969"/>
                    <a:pt x="21600" y="11994"/>
                    <a:pt x="21600" y="14123"/>
                  </a:cubicBezTo>
                  <a:cubicBezTo>
                    <a:pt x="21600" y="14577"/>
                    <a:pt x="21056" y="14954"/>
                    <a:pt x="20400" y="1495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endParaRPr sz="5800" b="0" i="0" u="none" strike="noStrike" cap="none">
                <a:solidFill>
                  <a:srgbClr val="00434F"/>
                </a:solidFill>
                <a:highlight>
                  <a:srgbClr val="00434F"/>
                </a:highlight>
                <a:latin typeface="Oswald"/>
                <a:ea typeface="Oswald"/>
                <a:cs typeface="Oswald"/>
                <a:sym typeface="Oswald"/>
              </a:endParaRPr>
            </a:p>
          </p:txBody>
        </p:sp>
      </p:grpSp>
      <p:grpSp>
        <p:nvGrpSpPr>
          <p:cNvPr id="581" name="Google Shape;581;p135"/>
          <p:cNvGrpSpPr/>
          <p:nvPr>
            <p:custDataLst>
              <p:tags r:id="rId4"/>
            </p:custDataLst>
          </p:nvPr>
        </p:nvGrpSpPr>
        <p:grpSpPr>
          <a:xfrm>
            <a:off x="548118" y="624918"/>
            <a:ext cx="405909" cy="393638"/>
            <a:chOff x="842475" y="1529750"/>
            <a:chExt cx="339900" cy="339900"/>
          </a:xfrm>
        </p:grpSpPr>
        <p:sp>
          <p:nvSpPr>
            <p:cNvPr id="582" name="Google Shape;582;p135"/>
            <p:cNvSpPr/>
            <p:nvPr/>
          </p:nvSpPr>
          <p:spPr>
            <a:xfrm>
              <a:off x="842475" y="1529750"/>
              <a:ext cx="339900" cy="339900"/>
            </a:xfrm>
            <a:prstGeom prst="ellipse">
              <a:avLst/>
            </a:prstGeom>
            <a:solidFill>
              <a:srgbClr val="03A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434F"/>
                </a:solidFill>
                <a:highlight>
                  <a:srgbClr val="00434F"/>
                </a:highlight>
                <a:latin typeface="Arial"/>
                <a:ea typeface="Arial"/>
                <a:cs typeface="Arial"/>
                <a:sym typeface="Arial"/>
              </a:endParaRPr>
            </a:p>
          </p:txBody>
        </p:sp>
        <p:sp>
          <p:nvSpPr>
            <p:cNvPr id="583" name="Google Shape;583;p135"/>
            <p:cNvSpPr/>
            <p:nvPr/>
          </p:nvSpPr>
          <p:spPr>
            <a:xfrm>
              <a:off x="939171" y="1598756"/>
              <a:ext cx="139752" cy="201906"/>
            </a:xfrm>
            <a:custGeom>
              <a:avLst/>
              <a:gdLst/>
              <a:ahLst/>
              <a:cxnLst/>
              <a:rect l="l" t="t" r="r" b="b"/>
              <a:pathLst>
                <a:path w="21600" h="21600" extrusionOk="0">
                  <a:moveTo>
                    <a:pt x="9000" y="3738"/>
                  </a:moveTo>
                  <a:cubicBezTo>
                    <a:pt x="9000" y="3505"/>
                    <a:pt x="8737" y="3323"/>
                    <a:pt x="8400" y="3323"/>
                  </a:cubicBezTo>
                  <a:cubicBezTo>
                    <a:pt x="8062" y="3323"/>
                    <a:pt x="7800" y="3505"/>
                    <a:pt x="7800" y="3738"/>
                  </a:cubicBezTo>
                  <a:lnTo>
                    <a:pt x="7800" y="9554"/>
                  </a:lnTo>
                  <a:cubicBezTo>
                    <a:pt x="7800" y="9787"/>
                    <a:pt x="8062" y="9969"/>
                    <a:pt x="8400" y="9969"/>
                  </a:cubicBezTo>
                  <a:cubicBezTo>
                    <a:pt x="8737" y="9969"/>
                    <a:pt x="9000" y="9787"/>
                    <a:pt x="9000" y="9554"/>
                  </a:cubicBezTo>
                  <a:cubicBezTo>
                    <a:pt x="9000" y="9554"/>
                    <a:pt x="9000" y="3738"/>
                    <a:pt x="9000" y="3738"/>
                  </a:cubicBezTo>
                  <a:close/>
                  <a:moveTo>
                    <a:pt x="20400" y="14954"/>
                  </a:moveTo>
                  <a:lnTo>
                    <a:pt x="12356" y="14954"/>
                  </a:lnTo>
                  <a:lnTo>
                    <a:pt x="11400" y="21224"/>
                  </a:lnTo>
                  <a:cubicBezTo>
                    <a:pt x="11362" y="21431"/>
                    <a:pt x="11119" y="21600"/>
                    <a:pt x="10819" y="21600"/>
                  </a:cubicBezTo>
                  <a:lnTo>
                    <a:pt x="10800" y="21600"/>
                  </a:lnTo>
                  <a:cubicBezTo>
                    <a:pt x="10500" y="21600"/>
                    <a:pt x="10256" y="21457"/>
                    <a:pt x="10200" y="21250"/>
                  </a:cubicBezTo>
                  <a:lnTo>
                    <a:pt x="8775" y="14954"/>
                  </a:lnTo>
                  <a:lnTo>
                    <a:pt x="1200" y="14954"/>
                  </a:lnTo>
                  <a:cubicBezTo>
                    <a:pt x="544" y="14954"/>
                    <a:pt x="0" y="14577"/>
                    <a:pt x="0" y="14123"/>
                  </a:cubicBezTo>
                  <a:cubicBezTo>
                    <a:pt x="0" y="11994"/>
                    <a:pt x="2325" y="9969"/>
                    <a:pt x="4800" y="9969"/>
                  </a:cubicBezTo>
                  <a:lnTo>
                    <a:pt x="4800" y="3323"/>
                  </a:lnTo>
                  <a:cubicBezTo>
                    <a:pt x="3488" y="3323"/>
                    <a:pt x="2400" y="2570"/>
                    <a:pt x="2400" y="1662"/>
                  </a:cubicBezTo>
                  <a:cubicBezTo>
                    <a:pt x="2400" y="753"/>
                    <a:pt x="3488" y="0"/>
                    <a:pt x="4800" y="0"/>
                  </a:cubicBezTo>
                  <a:lnTo>
                    <a:pt x="16800" y="0"/>
                  </a:lnTo>
                  <a:cubicBezTo>
                    <a:pt x="18112" y="0"/>
                    <a:pt x="19200" y="753"/>
                    <a:pt x="19200" y="1662"/>
                  </a:cubicBezTo>
                  <a:cubicBezTo>
                    <a:pt x="19200" y="2570"/>
                    <a:pt x="18112" y="3323"/>
                    <a:pt x="16800" y="3323"/>
                  </a:cubicBezTo>
                  <a:lnTo>
                    <a:pt x="16800" y="9969"/>
                  </a:lnTo>
                  <a:cubicBezTo>
                    <a:pt x="19275" y="9969"/>
                    <a:pt x="21600" y="11994"/>
                    <a:pt x="21600" y="14123"/>
                  </a:cubicBezTo>
                  <a:cubicBezTo>
                    <a:pt x="21600" y="14577"/>
                    <a:pt x="21056" y="14954"/>
                    <a:pt x="20400" y="1495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endParaRPr sz="5800" b="0" i="0" u="none" strike="noStrike" cap="none">
                <a:solidFill>
                  <a:srgbClr val="00434F"/>
                </a:solidFill>
                <a:highlight>
                  <a:srgbClr val="00434F"/>
                </a:highlight>
                <a:latin typeface="Oswald"/>
                <a:ea typeface="Oswald"/>
                <a:cs typeface="Oswald"/>
                <a:sym typeface="Oswald"/>
              </a:endParaRPr>
            </a:p>
          </p:txBody>
        </p:sp>
      </p:grpSp>
      <p:grpSp>
        <p:nvGrpSpPr>
          <p:cNvPr id="584" name="Google Shape;584;p135"/>
          <p:cNvGrpSpPr/>
          <p:nvPr>
            <p:custDataLst>
              <p:tags r:id="rId5"/>
            </p:custDataLst>
          </p:nvPr>
        </p:nvGrpSpPr>
        <p:grpSpPr>
          <a:xfrm>
            <a:off x="5200353" y="272613"/>
            <a:ext cx="3088500" cy="4245968"/>
            <a:chOff x="5461775" y="357200"/>
            <a:chExt cx="3088500" cy="4245968"/>
          </a:xfrm>
        </p:grpSpPr>
        <p:pic>
          <p:nvPicPr>
            <p:cNvPr id="585" name="Google Shape;585;p135"/>
            <p:cNvPicPr preferRelativeResize="0"/>
            <p:nvPr/>
          </p:nvPicPr>
          <p:blipFill rotWithShape="1">
            <a:blip r:embed="rId11">
              <a:alphaModFix/>
            </a:blip>
            <a:srcRect b="13702"/>
            <a:stretch/>
          </p:blipFill>
          <p:spPr>
            <a:xfrm>
              <a:off x="5461775" y="357200"/>
              <a:ext cx="3088500" cy="3721800"/>
            </a:xfrm>
            <a:prstGeom prst="flowChartOffpageConnector">
              <a:avLst/>
            </a:prstGeom>
            <a:noFill/>
            <a:ln>
              <a:noFill/>
            </a:ln>
          </p:spPr>
        </p:pic>
        <p:sp>
          <p:nvSpPr>
            <p:cNvPr id="586" name="Google Shape;586;p135"/>
            <p:cNvSpPr txBox="1"/>
            <p:nvPr/>
          </p:nvSpPr>
          <p:spPr>
            <a:xfrm>
              <a:off x="5479463" y="4049200"/>
              <a:ext cx="30531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1200" b="0" i="0" u="none" strike="noStrike" cap="none" dirty="0">
                  <a:solidFill>
                    <a:srgbClr val="191919"/>
                  </a:solidFill>
                  <a:latin typeface="Montserrat"/>
                  <a:ea typeface="Montserrat"/>
                  <a:cs typeface="Montserrat"/>
                  <a:sym typeface="Montserrat"/>
                </a:rPr>
                <a:t>MÈNE AUX PROGRÈS EN MÉDECINE DE PRÉCISION</a:t>
              </a:r>
            </a:p>
          </p:txBody>
        </p:sp>
        <p:sp>
          <p:nvSpPr>
            <p:cNvPr id="587" name="Google Shape;587;p135"/>
            <p:cNvSpPr txBox="1"/>
            <p:nvPr/>
          </p:nvSpPr>
          <p:spPr>
            <a:xfrm>
              <a:off x="5479463" y="2203200"/>
              <a:ext cx="3053100" cy="553968"/>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1200" b="0" i="0" u="none" strike="noStrike" cap="none">
                  <a:solidFill>
                    <a:srgbClr val="191919"/>
                  </a:solidFill>
                  <a:latin typeface="Montserrat"/>
                  <a:ea typeface="Montserrat"/>
                  <a:cs typeface="Montserrat"/>
                  <a:sym typeface="Montserrat"/>
                </a:rPr>
                <a:t>ACCÈS, APPRENTISSAGE ET DÉCOUVERTE FÉDÉRÉS</a:t>
              </a:r>
            </a:p>
          </p:txBody>
        </p:sp>
      </p:grpSp>
      <p:pic>
        <p:nvPicPr>
          <p:cNvPr id="3" name="Google Shape;571;p134" title="TFRI_RGB_Horizontal_TerryBlue_BIL.png">
            <a:extLst>
              <a:ext uri="{FF2B5EF4-FFF2-40B4-BE49-F238E27FC236}">
                <a16:creationId xmlns:a16="http://schemas.microsoft.com/office/drawing/2014/main" id="{B671BAF8-F5CE-6FCC-CE32-16C845173AC8}"/>
              </a:ext>
            </a:extLst>
          </p:cNvPr>
          <p:cNvPicPr preferRelativeResize="0"/>
          <p:nvPr>
            <p:custDataLst>
              <p:tags r:id="rId6"/>
            </p:custDataLst>
          </p:nvPr>
        </p:nvPicPr>
        <p:blipFill>
          <a:blip r:embed="rId12">
            <a:alphaModFix/>
          </a:blip>
          <a:stretch>
            <a:fillRect/>
          </a:stretch>
        </p:blipFill>
        <p:spPr>
          <a:xfrm>
            <a:off x="7542227" y="3990672"/>
            <a:ext cx="1601773" cy="1601773"/>
          </a:xfrm>
          <a:prstGeom prst="rect">
            <a:avLst/>
          </a:prstGeom>
          <a:noFill/>
          <a:ln>
            <a:noFill/>
          </a:ln>
        </p:spPr>
      </p:pic>
      <p:grpSp>
        <p:nvGrpSpPr>
          <p:cNvPr id="4" name="Google Shape;578;p135">
            <a:extLst>
              <a:ext uri="{FF2B5EF4-FFF2-40B4-BE49-F238E27FC236}">
                <a16:creationId xmlns:a16="http://schemas.microsoft.com/office/drawing/2014/main" id="{FA7CC3B5-459E-8A96-DF88-A32620D26F4F}"/>
              </a:ext>
            </a:extLst>
          </p:cNvPr>
          <p:cNvGrpSpPr/>
          <p:nvPr>
            <p:custDataLst>
              <p:tags r:id="rId7"/>
            </p:custDataLst>
          </p:nvPr>
        </p:nvGrpSpPr>
        <p:grpSpPr>
          <a:xfrm>
            <a:off x="540048" y="3836570"/>
            <a:ext cx="405909" cy="393638"/>
            <a:chOff x="842475" y="1529750"/>
            <a:chExt cx="339900" cy="339900"/>
          </a:xfrm>
        </p:grpSpPr>
        <p:sp>
          <p:nvSpPr>
            <p:cNvPr id="5" name="Google Shape;579;p135">
              <a:extLst>
                <a:ext uri="{FF2B5EF4-FFF2-40B4-BE49-F238E27FC236}">
                  <a16:creationId xmlns:a16="http://schemas.microsoft.com/office/drawing/2014/main" id="{471D8732-5AD3-FE06-D517-AA01E5208896}"/>
                </a:ext>
              </a:extLst>
            </p:cNvPr>
            <p:cNvSpPr/>
            <p:nvPr/>
          </p:nvSpPr>
          <p:spPr>
            <a:xfrm>
              <a:off x="842475" y="1529750"/>
              <a:ext cx="339900" cy="339900"/>
            </a:xfrm>
            <a:prstGeom prst="ellipse">
              <a:avLst/>
            </a:prstGeom>
            <a:solidFill>
              <a:srgbClr val="03A1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434F"/>
                </a:solidFill>
                <a:highlight>
                  <a:srgbClr val="00434F"/>
                </a:highlight>
                <a:latin typeface="Arial"/>
                <a:ea typeface="Arial"/>
                <a:cs typeface="Arial"/>
                <a:sym typeface="Arial"/>
              </a:endParaRPr>
            </a:p>
          </p:txBody>
        </p:sp>
        <p:sp>
          <p:nvSpPr>
            <p:cNvPr id="6" name="Google Shape;580;p135">
              <a:extLst>
                <a:ext uri="{FF2B5EF4-FFF2-40B4-BE49-F238E27FC236}">
                  <a16:creationId xmlns:a16="http://schemas.microsoft.com/office/drawing/2014/main" id="{95447278-BE29-9E0C-EDFA-DEE567D6451A}"/>
                </a:ext>
              </a:extLst>
            </p:cNvPr>
            <p:cNvSpPr/>
            <p:nvPr/>
          </p:nvSpPr>
          <p:spPr>
            <a:xfrm>
              <a:off x="939171" y="1598756"/>
              <a:ext cx="139752" cy="201906"/>
            </a:xfrm>
            <a:custGeom>
              <a:avLst/>
              <a:gdLst/>
              <a:ahLst/>
              <a:cxnLst/>
              <a:rect l="l" t="t" r="r" b="b"/>
              <a:pathLst>
                <a:path w="21600" h="21600" extrusionOk="0">
                  <a:moveTo>
                    <a:pt x="9000" y="3738"/>
                  </a:moveTo>
                  <a:cubicBezTo>
                    <a:pt x="9000" y="3505"/>
                    <a:pt x="8737" y="3323"/>
                    <a:pt x="8400" y="3323"/>
                  </a:cubicBezTo>
                  <a:cubicBezTo>
                    <a:pt x="8062" y="3323"/>
                    <a:pt x="7800" y="3505"/>
                    <a:pt x="7800" y="3738"/>
                  </a:cubicBezTo>
                  <a:lnTo>
                    <a:pt x="7800" y="9554"/>
                  </a:lnTo>
                  <a:cubicBezTo>
                    <a:pt x="7800" y="9787"/>
                    <a:pt x="8062" y="9969"/>
                    <a:pt x="8400" y="9969"/>
                  </a:cubicBezTo>
                  <a:cubicBezTo>
                    <a:pt x="8737" y="9969"/>
                    <a:pt x="9000" y="9787"/>
                    <a:pt x="9000" y="9554"/>
                  </a:cubicBezTo>
                  <a:cubicBezTo>
                    <a:pt x="9000" y="9554"/>
                    <a:pt x="9000" y="3738"/>
                    <a:pt x="9000" y="3738"/>
                  </a:cubicBezTo>
                  <a:close/>
                  <a:moveTo>
                    <a:pt x="20400" y="14954"/>
                  </a:moveTo>
                  <a:lnTo>
                    <a:pt x="12356" y="14954"/>
                  </a:lnTo>
                  <a:lnTo>
                    <a:pt x="11400" y="21224"/>
                  </a:lnTo>
                  <a:cubicBezTo>
                    <a:pt x="11362" y="21431"/>
                    <a:pt x="11119" y="21600"/>
                    <a:pt x="10819" y="21600"/>
                  </a:cubicBezTo>
                  <a:lnTo>
                    <a:pt x="10800" y="21600"/>
                  </a:lnTo>
                  <a:cubicBezTo>
                    <a:pt x="10500" y="21600"/>
                    <a:pt x="10256" y="21457"/>
                    <a:pt x="10200" y="21250"/>
                  </a:cubicBezTo>
                  <a:lnTo>
                    <a:pt x="8775" y="14954"/>
                  </a:lnTo>
                  <a:lnTo>
                    <a:pt x="1200" y="14954"/>
                  </a:lnTo>
                  <a:cubicBezTo>
                    <a:pt x="544" y="14954"/>
                    <a:pt x="0" y="14577"/>
                    <a:pt x="0" y="14123"/>
                  </a:cubicBezTo>
                  <a:cubicBezTo>
                    <a:pt x="0" y="11994"/>
                    <a:pt x="2325" y="9969"/>
                    <a:pt x="4800" y="9969"/>
                  </a:cubicBezTo>
                  <a:lnTo>
                    <a:pt x="4800" y="3323"/>
                  </a:lnTo>
                  <a:cubicBezTo>
                    <a:pt x="3488" y="3323"/>
                    <a:pt x="2400" y="2570"/>
                    <a:pt x="2400" y="1662"/>
                  </a:cubicBezTo>
                  <a:cubicBezTo>
                    <a:pt x="2400" y="753"/>
                    <a:pt x="3488" y="0"/>
                    <a:pt x="4800" y="0"/>
                  </a:cubicBezTo>
                  <a:lnTo>
                    <a:pt x="16800" y="0"/>
                  </a:lnTo>
                  <a:cubicBezTo>
                    <a:pt x="18112" y="0"/>
                    <a:pt x="19200" y="753"/>
                    <a:pt x="19200" y="1662"/>
                  </a:cubicBezTo>
                  <a:cubicBezTo>
                    <a:pt x="19200" y="2570"/>
                    <a:pt x="18112" y="3323"/>
                    <a:pt x="16800" y="3323"/>
                  </a:cubicBezTo>
                  <a:lnTo>
                    <a:pt x="16800" y="9969"/>
                  </a:lnTo>
                  <a:cubicBezTo>
                    <a:pt x="19275" y="9969"/>
                    <a:pt x="21600" y="11994"/>
                    <a:pt x="21600" y="14123"/>
                  </a:cubicBezTo>
                  <a:cubicBezTo>
                    <a:pt x="21600" y="14577"/>
                    <a:pt x="21056" y="14954"/>
                    <a:pt x="20400" y="1495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endParaRPr sz="5800" b="0" i="0" u="none" strike="noStrike" cap="none">
                <a:solidFill>
                  <a:srgbClr val="00434F"/>
                </a:solidFill>
                <a:highlight>
                  <a:srgbClr val="00434F"/>
                </a:highlight>
                <a:latin typeface="Oswald"/>
                <a:ea typeface="Oswald"/>
                <a:cs typeface="Oswald"/>
                <a:sym typeface="Oswald"/>
              </a:endParaRPr>
            </a:p>
          </p:txBody>
        </p:sp>
      </p:grpSp>
      <p:sp>
        <p:nvSpPr>
          <p:cNvPr id="603" name="Rectangle 602">
            <a:extLst>
              <a:ext uri="{FF2B5EF4-FFF2-40B4-BE49-F238E27FC236}">
                <a16:creationId xmlns:a16="http://schemas.microsoft.com/office/drawing/2014/main" id="{AD35A48B-3113-9AAA-0EC1-6A3546D874D6}"/>
              </a:ext>
            </a:extLst>
          </p:cNvPr>
          <p:cNvSpPr/>
          <p:nvPr/>
        </p:nvSpPr>
        <p:spPr>
          <a:xfrm>
            <a:off x="6262255" y="938661"/>
            <a:ext cx="914400" cy="391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62">
            <a:extLst>
              <a:ext uri="{FF2B5EF4-FFF2-40B4-BE49-F238E27FC236}">
                <a16:creationId xmlns:a16="http://schemas.microsoft.com/office/drawing/2014/main" id="{73E351DC-FE9F-0B10-923F-0B21713430D3}"/>
              </a:ext>
            </a:extLst>
          </p:cNvPr>
          <p:cNvSpPr txBox="1"/>
          <p:nvPr/>
        </p:nvSpPr>
        <p:spPr>
          <a:xfrm>
            <a:off x="6023230" y="894489"/>
            <a:ext cx="1442721" cy="215444"/>
          </a:xfrm>
          <a:prstGeom prst="rect">
            <a:avLst/>
          </a:prstGeom>
        </p:spPr>
        <p:txBody>
          <a:bodyPr wrap="square" lIns="0" tIns="0" rIns="0" bIns="0" rtlCol="0" anchor="t">
            <a:spAutoFit/>
          </a:bodyPr>
          <a:lstStyle/>
          <a:p>
            <a:pPr algn="ctr"/>
            <a:r>
              <a:rPr lang="en-US" sz="700" spc="57" dirty="0">
                <a:solidFill>
                  <a:srgbClr val="191919"/>
                </a:solidFill>
                <a:latin typeface="Montserrat Medium"/>
                <a:ea typeface="Montserrat Medium"/>
                <a:cs typeface="Montserrat Medium"/>
                <a:sym typeface="Montserrat Medium"/>
              </a:rPr>
              <a:t>ÉCOSYSTÈME DIVERSIFIÉ ET COLLABORATIF</a:t>
            </a:r>
          </a:p>
        </p:txBody>
      </p:sp>
      <p:sp>
        <p:nvSpPr>
          <p:cNvPr id="604" name="Rectangle 603">
            <a:extLst>
              <a:ext uri="{FF2B5EF4-FFF2-40B4-BE49-F238E27FC236}">
                <a16:creationId xmlns:a16="http://schemas.microsoft.com/office/drawing/2014/main" id="{568A02F1-4BFA-817F-9D38-68335A64AF2A}"/>
              </a:ext>
            </a:extLst>
          </p:cNvPr>
          <p:cNvSpPr/>
          <p:nvPr/>
        </p:nvSpPr>
        <p:spPr>
          <a:xfrm>
            <a:off x="5320145" y="1641764"/>
            <a:ext cx="879764" cy="243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7" name="TextBox 63">
            <a:extLst>
              <a:ext uri="{FF2B5EF4-FFF2-40B4-BE49-F238E27FC236}">
                <a16:creationId xmlns:a16="http://schemas.microsoft.com/office/drawing/2014/main" id="{A6D312DC-A992-E691-C303-778403AD4157}"/>
              </a:ext>
            </a:extLst>
          </p:cNvPr>
          <p:cNvSpPr txBox="1"/>
          <p:nvPr/>
        </p:nvSpPr>
        <p:spPr>
          <a:xfrm>
            <a:off x="4978802" y="1610339"/>
            <a:ext cx="1562449" cy="215444"/>
          </a:xfrm>
          <a:prstGeom prst="rect">
            <a:avLst/>
          </a:prstGeom>
        </p:spPr>
        <p:txBody>
          <a:bodyPr lIns="0" tIns="0" rIns="0" bIns="0" rtlCol="0" anchor="t">
            <a:spAutoFit/>
          </a:bodyPr>
          <a:lstStyle/>
          <a:p>
            <a:pPr marL="0" lvl="0" indent="0" algn="ctr">
              <a:spcBef>
                <a:spcPct val="0"/>
              </a:spcBef>
            </a:pPr>
            <a:r>
              <a:rPr lang="en-US" sz="700" spc="57" dirty="0">
                <a:solidFill>
                  <a:srgbClr val="191919"/>
                </a:solidFill>
                <a:latin typeface="Montserrat Medium"/>
                <a:ea typeface="Montserrat Medium"/>
                <a:cs typeface="Montserrat Medium"/>
                <a:sym typeface="Montserrat Medium"/>
              </a:rPr>
              <a:t>RECHERCHE</a:t>
            </a:r>
            <a:r>
              <a:rPr lang="en-US" sz="700" u="none" strike="noStrike" spc="57" dirty="0">
                <a:solidFill>
                  <a:srgbClr val="191919"/>
                </a:solidFill>
                <a:latin typeface="Montserrat Medium"/>
                <a:ea typeface="Montserrat Medium"/>
                <a:cs typeface="Montserrat Medium"/>
                <a:sym typeface="Montserrat Medium"/>
              </a:rPr>
              <a:t> ET DÉVELOPPEMENT </a:t>
            </a:r>
          </a:p>
        </p:txBody>
      </p:sp>
      <p:sp>
        <p:nvSpPr>
          <p:cNvPr id="608" name="Rectangle 607">
            <a:extLst>
              <a:ext uri="{FF2B5EF4-FFF2-40B4-BE49-F238E27FC236}">
                <a16:creationId xmlns:a16="http://schemas.microsoft.com/office/drawing/2014/main" id="{8C6CD9D8-8DEA-406A-334A-27A15E9C8EFC}"/>
              </a:ext>
            </a:extLst>
          </p:cNvPr>
          <p:cNvSpPr/>
          <p:nvPr/>
        </p:nvSpPr>
        <p:spPr>
          <a:xfrm>
            <a:off x="7247491" y="1665015"/>
            <a:ext cx="968254" cy="243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0" name="TextBox 61">
            <a:extLst>
              <a:ext uri="{FF2B5EF4-FFF2-40B4-BE49-F238E27FC236}">
                <a16:creationId xmlns:a16="http://schemas.microsoft.com/office/drawing/2014/main" id="{EA8AEE64-1720-C2FF-87F4-FB8B13CE4A47}"/>
              </a:ext>
            </a:extLst>
          </p:cNvPr>
          <p:cNvSpPr txBox="1"/>
          <p:nvPr/>
        </p:nvSpPr>
        <p:spPr>
          <a:xfrm>
            <a:off x="7218760" y="1641764"/>
            <a:ext cx="996985" cy="323165"/>
          </a:xfrm>
          <a:prstGeom prst="rect">
            <a:avLst/>
          </a:prstGeom>
        </p:spPr>
        <p:txBody>
          <a:bodyPr wrap="square" lIns="0" tIns="0" rIns="0" bIns="0" rtlCol="0" anchor="t">
            <a:spAutoFit/>
          </a:bodyPr>
          <a:lstStyle/>
          <a:p>
            <a:pPr algn="ctr"/>
            <a:r>
              <a:rPr lang="en-US" sz="700" spc="54" dirty="0">
                <a:solidFill>
                  <a:srgbClr val="191919"/>
                </a:solidFill>
                <a:latin typeface="Montserrat Medium"/>
                <a:ea typeface="Montserrat Medium"/>
                <a:cs typeface="Montserrat Medium"/>
                <a:sym typeface="Montserrat Medium"/>
              </a:rPr>
              <a:t>GOUVERNANCE DES DONNÉES FÉDÉRÉES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0">
          <a:extLst>
            <a:ext uri="{FF2B5EF4-FFF2-40B4-BE49-F238E27FC236}">
              <a16:creationId xmlns:a16="http://schemas.microsoft.com/office/drawing/2014/main" id="{3BAAF81B-C713-CDD7-97F1-40C5E7C14B82}"/>
            </a:ext>
          </a:extLst>
        </p:cNvPr>
        <p:cNvGrpSpPr/>
        <p:nvPr/>
      </p:nvGrpSpPr>
      <p:grpSpPr>
        <a:xfrm>
          <a:off x="0" y="0"/>
          <a:ext cx="0" cy="0"/>
          <a:chOff x="0" y="0"/>
          <a:chExt cx="0" cy="0"/>
        </a:xfrm>
      </p:grpSpPr>
      <p:sp>
        <p:nvSpPr>
          <p:cNvPr id="686" name="Rectangle: Rounded Corners 685">
            <a:extLst>
              <a:ext uri="{FF2B5EF4-FFF2-40B4-BE49-F238E27FC236}">
                <a16:creationId xmlns:a16="http://schemas.microsoft.com/office/drawing/2014/main" id="{CE6980AE-7E91-7EE0-3573-12DBE14E7493}"/>
              </a:ext>
            </a:extLst>
          </p:cNvPr>
          <p:cNvSpPr/>
          <p:nvPr/>
        </p:nvSpPr>
        <p:spPr>
          <a:xfrm>
            <a:off x="4843018" y="2608286"/>
            <a:ext cx="1466274" cy="210930"/>
          </a:xfrm>
          <a:prstGeom prst="round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8" name="Rectangle: Rounded Corners 687">
            <a:extLst>
              <a:ext uri="{FF2B5EF4-FFF2-40B4-BE49-F238E27FC236}">
                <a16:creationId xmlns:a16="http://schemas.microsoft.com/office/drawing/2014/main" id="{65A85036-8097-2BF8-AFC3-180830D0BCA0}"/>
              </a:ext>
            </a:extLst>
          </p:cNvPr>
          <p:cNvSpPr/>
          <p:nvPr/>
        </p:nvSpPr>
        <p:spPr>
          <a:xfrm>
            <a:off x="6317883" y="2608286"/>
            <a:ext cx="1466274" cy="210930"/>
          </a:xfrm>
          <a:prstGeom prst="round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9" name="Rectangle 688">
            <a:extLst>
              <a:ext uri="{FF2B5EF4-FFF2-40B4-BE49-F238E27FC236}">
                <a16:creationId xmlns:a16="http://schemas.microsoft.com/office/drawing/2014/main" id="{B8BD8E62-AEC0-F82C-5847-E6D6F6675AA1}"/>
              </a:ext>
            </a:extLst>
          </p:cNvPr>
          <p:cNvSpPr/>
          <p:nvPr/>
        </p:nvSpPr>
        <p:spPr>
          <a:xfrm>
            <a:off x="4843018" y="2763029"/>
            <a:ext cx="2959321" cy="94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1" name="Google Shape;651;p144">
            <a:extLst>
              <a:ext uri="{FF2B5EF4-FFF2-40B4-BE49-F238E27FC236}">
                <a16:creationId xmlns:a16="http://schemas.microsoft.com/office/drawing/2014/main" id="{BFB6E5C1-1293-0393-9FA4-F0ADAC1FB973}"/>
              </a:ext>
            </a:extLst>
          </p:cNvPr>
          <p:cNvSpPr txBox="1">
            <a:spLocks noGrp="1"/>
          </p:cNvSpPr>
          <p:nvPr>
            <p:ph type="title"/>
            <p:custDataLst>
              <p:tags r:id="rId1"/>
            </p:custDataLst>
          </p:nvPr>
        </p:nvSpPr>
        <p:spPr>
          <a:xfrm>
            <a:off x="392823" y="190714"/>
            <a:ext cx="8229600" cy="85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CA" b="1">
                <a:solidFill>
                  <a:srgbClr val="00434F"/>
                </a:solidFill>
                <a:latin typeface="Montserrat"/>
                <a:ea typeface="Montserrat"/>
                <a:cs typeface="Montserrat"/>
                <a:sym typeface="Montserrat"/>
              </a:rPr>
              <a:t>Relance de la DHDP</a:t>
            </a:r>
          </a:p>
        </p:txBody>
      </p:sp>
      <p:pic>
        <p:nvPicPr>
          <p:cNvPr id="653" name="Google Shape;653;p144">
            <a:extLst>
              <a:ext uri="{FF2B5EF4-FFF2-40B4-BE49-F238E27FC236}">
                <a16:creationId xmlns:a16="http://schemas.microsoft.com/office/drawing/2014/main" id="{F5C56C68-46ED-C27C-E6CE-303C3454BA42}"/>
              </a:ext>
            </a:extLst>
          </p:cNvPr>
          <p:cNvPicPr preferRelativeResize="0"/>
          <p:nvPr>
            <p:custDataLst>
              <p:tags r:id="rId2"/>
            </p:custDataLst>
          </p:nvPr>
        </p:nvPicPr>
        <p:blipFill>
          <a:blip r:embed="rId5"/>
          <a:srcRect/>
          <a:stretch/>
        </p:blipFill>
        <p:spPr>
          <a:xfrm>
            <a:off x="70031" y="4508961"/>
            <a:ext cx="834452" cy="595947"/>
          </a:xfrm>
          <a:prstGeom prst="rect">
            <a:avLst/>
          </a:prstGeom>
          <a:noFill/>
          <a:ln>
            <a:noFill/>
          </a:ln>
        </p:spPr>
      </p:pic>
      <p:sp>
        <p:nvSpPr>
          <p:cNvPr id="56" name="AutoShape 2">
            <a:extLst>
              <a:ext uri="{FF2B5EF4-FFF2-40B4-BE49-F238E27FC236}">
                <a16:creationId xmlns:a16="http://schemas.microsoft.com/office/drawing/2014/main" id="{290134CB-59A6-0925-1DAA-43B2A26FC6D9}"/>
              </a:ext>
            </a:extLst>
          </p:cNvPr>
          <p:cNvSpPr/>
          <p:nvPr/>
        </p:nvSpPr>
        <p:spPr>
          <a:xfrm>
            <a:off x="566794" y="1960106"/>
            <a:ext cx="7694349" cy="45106"/>
          </a:xfrm>
          <a:prstGeom prst="rect">
            <a:avLst/>
          </a:prstGeom>
          <a:solidFill>
            <a:srgbClr val="191919"/>
          </a:solidFill>
        </p:spPr>
        <p:txBody>
          <a:bodyPr/>
          <a:lstStyle/>
          <a:p>
            <a:endParaRPr lang="en-CA" sz="700"/>
          </a:p>
        </p:txBody>
      </p:sp>
      <p:sp>
        <p:nvSpPr>
          <p:cNvPr id="57" name="Freeform 3">
            <a:extLst>
              <a:ext uri="{FF2B5EF4-FFF2-40B4-BE49-F238E27FC236}">
                <a16:creationId xmlns:a16="http://schemas.microsoft.com/office/drawing/2014/main" id="{E8EB0E02-4120-2C2A-D8AD-9B990C8FF8EF}"/>
              </a:ext>
            </a:extLst>
          </p:cNvPr>
          <p:cNvSpPr/>
          <p:nvPr/>
        </p:nvSpPr>
        <p:spPr>
          <a:xfrm>
            <a:off x="495600" y="1614965"/>
            <a:ext cx="674414" cy="674414"/>
          </a:xfrm>
          <a:custGeom>
            <a:avLst/>
            <a:gdLst/>
            <a:ahLst/>
            <a:cxnLst/>
            <a:rect l="l" t="t" r="r" b="b"/>
            <a:pathLst>
              <a:path w="1348827" h="1348827">
                <a:moveTo>
                  <a:pt x="0" y="0"/>
                </a:moveTo>
                <a:lnTo>
                  <a:pt x="1348827" y="0"/>
                </a:lnTo>
                <a:lnTo>
                  <a:pt x="1348827" y="1348827"/>
                </a:lnTo>
                <a:lnTo>
                  <a:pt x="0" y="1348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sz="700"/>
          </a:p>
        </p:txBody>
      </p:sp>
      <p:sp>
        <p:nvSpPr>
          <p:cNvPr id="58" name="AutoShape 4">
            <a:extLst>
              <a:ext uri="{FF2B5EF4-FFF2-40B4-BE49-F238E27FC236}">
                <a16:creationId xmlns:a16="http://schemas.microsoft.com/office/drawing/2014/main" id="{26F8E920-2904-2775-A0A7-5B57671B4E9E}"/>
              </a:ext>
            </a:extLst>
          </p:cNvPr>
          <p:cNvSpPr/>
          <p:nvPr/>
        </p:nvSpPr>
        <p:spPr>
          <a:xfrm>
            <a:off x="2266243" y="2226207"/>
            <a:ext cx="0" cy="307800"/>
          </a:xfrm>
          <a:prstGeom prst="line">
            <a:avLst/>
          </a:prstGeom>
          <a:ln w="47625" cap="rnd">
            <a:solidFill>
              <a:srgbClr val="000000"/>
            </a:solidFill>
            <a:prstDash val="sysDot"/>
            <a:headEnd type="none" w="sm" len="sm"/>
            <a:tailEnd type="none" w="sm" len="sm"/>
          </a:ln>
        </p:spPr>
        <p:txBody>
          <a:bodyPr/>
          <a:lstStyle/>
          <a:p>
            <a:endParaRPr lang="en-CA" sz="700"/>
          </a:p>
        </p:txBody>
      </p:sp>
      <p:grpSp>
        <p:nvGrpSpPr>
          <p:cNvPr id="59" name="Group 5">
            <a:extLst>
              <a:ext uri="{FF2B5EF4-FFF2-40B4-BE49-F238E27FC236}">
                <a16:creationId xmlns:a16="http://schemas.microsoft.com/office/drawing/2014/main" id="{6ED74C8B-986E-755E-CEFB-55C7AB677CF2}"/>
              </a:ext>
            </a:extLst>
          </p:cNvPr>
          <p:cNvGrpSpPr/>
          <p:nvPr/>
        </p:nvGrpSpPr>
        <p:grpSpPr>
          <a:xfrm>
            <a:off x="1929036" y="1614965"/>
            <a:ext cx="674414" cy="674414"/>
            <a:chOff x="0" y="0"/>
            <a:chExt cx="1798436" cy="1798436"/>
          </a:xfrm>
        </p:grpSpPr>
        <p:sp>
          <p:nvSpPr>
            <p:cNvPr id="60" name="Freeform 6">
              <a:extLst>
                <a:ext uri="{FF2B5EF4-FFF2-40B4-BE49-F238E27FC236}">
                  <a16:creationId xmlns:a16="http://schemas.microsoft.com/office/drawing/2014/main" id="{05640D78-97ED-8A63-5EBD-C347EDD36128}"/>
                </a:ext>
              </a:extLst>
            </p:cNvPr>
            <p:cNvSpPr/>
            <p:nvPr/>
          </p:nvSpPr>
          <p:spPr>
            <a:xfrm>
              <a:off x="0" y="0"/>
              <a:ext cx="1798436" cy="1798436"/>
            </a:xfrm>
            <a:custGeom>
              <a:avLst/>
              <a:gdLst/>
              <a:ahLst/>
              <a:cxnLst/>
              <a:rect l="l" t="t" r="r" b="b"/>
              <a:pathLst>
                <a:path w="1798436" h="1798436">
                  <a:moveTo>
                    <a:pt x="0" y="0"/>
                  </a:moveTo>
                  <a:lnTo>
                    <a:pt x="1798436" y="0"/>
                  </a:lnTo>
                  <a:lnTo>
                    <a:pt x="1798436" y="1798436"/>
                  </a:lnTo>
                  <a:lnTo>
                    <a:pt x="0" y="17984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sz="700"/>
            </a:p>
          </p:txBody>
        </p:sp>
        <p:sp>
          <p:nvSpPr>
            <p:cNvPr id="61" name="Freeform 7">
              <a:extLst>
                <a:ext uri="{FF2B5EF4-FFF2-40B4-BE49-F238E27FC236}">
                  <a16:creationId xmlns:a16="http://schemas.microsoft.com/office/drawing/2014/main" id="{003E9061-EDCD-4C2A-3E09-D327067A1C2E}"/>
                </a:ext>
              </a:extLst>
            </p:cNvPr>
            <p:cNvSpPr/>
            <p:nvPr/>
          </p:nvSpPr>
          <p:spPr>
            <a:xfrm>
              <a:off x="520793" y="346773"/>
              <a:ext cx="756850" cy="1104890"/>
            </a:xfrm>
            <a:custGeom>
              <a:avLst/>
              <a:gdLst/>
              <a:ahLst/>
              <a:cxnLst/>
              <a:rect l="l" t="t" r="r" b="b"/>
              <a:pathLst>
                <a:path w="756850" h="1104890">
                  <a:moveTo>
                    <a:pt x="0" y="0"/>
                  </a:moveTo>
                  <a:lnTo>
                    <a:pt x="756850" y="0"/>
                  </a:lnTo>
                  <a:lnTo>
                    <a:pt x="756850" y="1104890"/>
                  </a:lnTo>
                  <a:lnTo>
                    <a:pt x="0" y="11048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sz="700"/>
            </a:p>
          </p:txBody>
        </p:sp>
      </p:grpSp>
      <p:sp>
        <p:nvSpPr>
          <p:cNvPr id="62" name="AutoShape 8">
            <a:extLst>
              <a:ext uri="{FF2B5EF4-FFF2-40B4-BE49-F238E27FC236}">
                <a16:creationId xmlns:a16="http://schemas.microsoft.com/office/drawing/2014/main" id="{12B76F11-9D9B-ADCA-1BBF-1900FC857F91}"/>
              </a:ext>
            </a:extLst>
          </p:cNvPr>
          <p:cNvSpPr/>
          <p:nvPr/>
        </p:nvSpPr>
        <p:spPr>
          <a:xfrm>
            <a:off x="4849945" y="2019869"/>
            <a:ext cx="0" cy="629355"/>
          </a:xfrm>
          <a:prstGeom prst="line">
            <a:avLst/>
          </a:prstGeom>
          <a:ln w="47625" cap="rnd">
            <a:solidFill>
              <a:srgbClr val="000000"/>
            </a:solidFill>
            <a:prstDash val="sysDot"/>
            <a:headEnd type="none" w="sm" len="sm"/>
            <a:tailEnd type="none" w="sm" len="sm"/>
          </a:ln>
        </p:spPr>
        <p:txBody>
          <a:bodyPr/>
          <a:lstStyle/>
          <a:p>
            <a:endParaRPr lang="en-CA" sz="700"/>
          </a:p>
        </p:txBody>
      </p:sp>
      <p:sp>
        <p:nvSpPr>
          <p:cNvPr id="63" name="Freeform 9">
            <a:extLst>
              <a:ext uri="{FF2B5EF4-FFF2-40B4-BE49-F238E27FC236}">
                <a16:creationId xmlns:a16="http://schemas.microsoft.com/office/drawing/2014/main" id="{D8338FE5-505B-0BDE-06BD-EBA0028DE0F4}"/>
              </a:ext>
            </a:extLst>
          </p:cNvPr>
          <p:cNvSpPr/>
          <p:nvPr/>
        </p:nvSpPr>
        <p:spPr>
          <a:xfrm>
            <a:off x="4536568" y="1627670"/>
            <a:ext cx="674414" cy="674414"/>
          </a:xfrm>
          <a:custGeom>
            <a:avLst/>
            <a:gdLst/>
            <a:ahLst/>
            <a:cxnLst/>
            <a:rect l="l" t="t" r="r" b="b"/>
            <a:pathLst>
              <a:path w="1348827" h="1348827">
                <a:moveTo>
                  <a:pt x="0" y="0"/>
                </a:moveTo>
                <a:lnTo>
                  <a:pt x="1348827" y="0"/>
                </a:lnTo>
                <a:lnTo>
                  <a:pt x="1348827" y="1348827"/>
                </a:lnTo>
                <a:lnTo>
                  <a:pt x="0" y="13488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sz="700"/>
          </a:p>
        </p:txBody>
      </p:sp>
      <p:grpSp>
        <p:nvGrpSpPr>
          <p:cNvPr id="640" name="Group 10">
            <a:extLst>
              <a:ext uri="{FF2B5EF4-FFF2-40B4-BE49-F238E27FC236}">
                <a16:creationId xmlns:a16="http://schemas.microsoft.com/office/drawing/2014/main" id="{A6B0A883-DF4E-C504-1EBE-FA8529ECB84E}"/>
              </a:ext>
            </a:extLst>
          </p:cNvPr>
          <p:cNvGrpSpPr/>
          <p:nvPr/>
        </p:nvGrpSpPr>
        <p:grpSpPr>
          <a:xfrm>
            <a:off x="3332013" y="1614965"/>
            <a:ext cx="674414" cy="674414"/>
            <a:chOff x="0" y="0"/>
            <a:chExt cx="1798436" cy="1798436"/>
          </a:xfrm>
        </p:grpSpPr>
        <p:sp>
          <p:nvSpPr>
            <p:cNvPr id="641" name="Freeform 11">
              <a:extLst>
                <a:ext uri="{FF2B5EF4-FFF2-40B4-BE49-F238E27FC236}">
                  <a16:creationId xmlns:a16="http://schemas.microsoft.com/office/drawing/2014/main" id="{9364001A-214B-B7D4-46F8-F082B7CCC584}"/>
                </a:ext>
              </a:extLst>
            </p:cNvPr>
            <p:cNvSpPr/>
            <p:nvPr/>
          </p:nvSpPr>
          <p:spPr>
            <a:xfrm>
              <a:off x="0" y="0"/>
              <a:ext cx="1798436" cy="1798436"/>
            </a:xfrm>
            <a:custGeom>
              <a:avLst/>
              <a:gdLst/>
              <a:ahLst/>
              <a:cxnLst/>
              <a:rect l="l" t="t" r="r" b="b"/>
              <a:pathLst>
                <a:path w="1798436" h="1798436">
                  <a:moveTo>
                    <a:pt x="0" y="0"/>
                  </a:moveTo>
                  <a:lnTo>
                    <a:pt x="1798436" y="0"/>
                  </a:lnTo>
                  <a:lnTo>
                    <a:pt x="1798436" y="1798436"/>
                  </a:lnTo>
                  <a:lnTo>
                    <a:pt x="0" y="17984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sz="700"/>
            </a:p>
          </p:txBody>
        </p:sp>
        <p:sp>
          <p:nvSpPr>
            <p:cNvPr id="642" name="Freeform 12">
              <a:extLst>
                <a:ext uri="{FF2B5EF4-FFF2-40B4-BE49-F238E27FC236}">
                  <a16:creationId xmlns:a16="http://schemas.microsoft.com/office/drawing/2014/main" id="{07FDA225-B400-359F-8711-9E80CEE25273}"/>
                </a:ext>
              </a:extLst>
            </p:cNvPr>
            <p:cNvSpPr/>
            <p:nvPr/>
          </p:nvSpPr>
          <p:spPr>
            <a:xfrm>
              <a:off x="380653" y="380653"/>
              <a:ext cx="1037130" cy="1037130"/>
            </a:xfrm>
            <a:custGeom>
              <a:avLst/>
              <a:gdLst/>
              <a:ahLst/>
              <a:cxnLst/>
              <a:rect l="l" t="t" r="r" b="b"/>
              <a:pathLst>
                <a:path w="1037130" h="1037130">
                  <a:moveTo>
                    <a:pt x="0" y="0"/>
                  </a:moveTo>
                  <a:lnTo>
                    <a:pt x="1037130" y="0"/>
                  </a:lnTo>
                  <a:lnTo>
                    <a:pt x="1037130" y="1037130"/>
                  </a:lnTo>
                  <a:lnTo>
                    <a:pt x="0" y="10371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sz="700"/>
            </a:p>
          </p:txBody>
        </p:sp>
      </p:grpSp>
      <p:sp>
        <p:nvSpPr>
          <p:cNvPr id="643" name="Freeform 13">
            <a:extLst>
              <a:ext uri="{FF2B5EF4-FFF2-40B4-BE49-F238E27FC236}">
                <a16:creationId xmlns:a16="http://schemas.microsoft.com/office/drawing/2014/main" id="{B7D662D0-618E-E2A0-09D1-890A90ED184D}"/>
              </a:ext>
            </a:extLst>
          </p:cNvPr>
          <p:cNvSpPr/>
          <p:nvPr/>
        </p:nvSpPr>
        <p:spPr>
          <a:xfrm>
            <a:off x="609975" y="1738364"/>
            <a:ext cx="445664" cy="453026"/>
          </a:xfrm>
          <a:custGeom>
            <a:avLst/>
            <a:gdLst/>
            <a:ahLst/>
            <a:cxnLst/>
            <a:rect l="l" t="t" r="r" b="b"/>
            <a:pathLst>
              <a:path w="891327" h="906051">
                <a:moveTo>
                  <a:pt x="0" y="0"/>
                </a:moveTo>
                <a:lnTo>
                  <a:pt x="891327" y="0"/>
                </a:lnTo>
                <a:lnTo>
                  <a:pt x="891327" y="906051"/>
                </a:lnTo>
                <a:lnTo>
                  <a:pt x="0" y="9060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sz="700"/>
          </a:p>
        </p:txBody>
      </p:sp>
      <p:sp>
        <p:nvSpPr>
          <p:cNvPr id="644" name="AutoShape 14">
            <a:extLst>
              <a:ext uri="{FF2B5EF4-FFF2-40B4-BE49-F238E27FC236}">
                <a16:creationId xmlns:a16="http://schemas.microsoft.com/office/drawing/2014/main" id="{B88E6EF0-95FD-3307-3341-845B92C29006}"/>
              </a:ext>
            </a:extLst>
          </p:cNvPr>
          <p:cNvSpPr/>
          <p:nvPr/>
        </p:nvSpPr>
        <p:spPr>
          <a:xfrm>
            <a:off x="1030223" y="2719128"/>
            <a:ext cx="2639392" cy="0"/>
          </a:xfrm>
          <a:prstGeom prst="line">
            <a:avLst/>
          </a:prstGeom>
          <a:ln w="38100" cap="flat">
            <a:solidFill>
              <a:srgbClr val="000000"/>
            </a:solidFill>
            <a:prstDash val="sysDot"/>
            <a:headEnd type="none" w="sm" len="sm"/>
            <a:tailEnd type="none" w="sm" len="sm"/>
          </a:ln>
        </p:spPr>
        <p:txBody>
          <a:bodyPr/>
          <a:lstStyle/>
          <a:p>
            <a:endParaRPr lang="en-CA" sz="700"/>
          </a:p>
        </p:txBody>
      </p:sp>
      <p:sp>
        <p:nvSpPr>
          <p:cNvPr id="645" name="AutoShape 15">
            <a:extLst>
              <a:ext uri="{FF2B5EF4-FFF2-40B4-BE49-F238E27FC236}">
                <a16:creationId xmlns:a16="http://schemas.microsoft.com/office/drawing/2014/main" id="{886908B3-029F-C7E7-93E7-00B74DCD736D}"/>
              </a:ext>
            </a:extLst>
          </p:cNvPr>
          <p:cNvSpPr/>
          <p:nvPr/>
        </p:nvSpPr>
        <p:spPr>
          <a:xfrm>
            <a:off x="1041433" y="3894896"/>
            <a:ext cx="2639392" cy="0"/>
          </a:xfrm>
          <a:prstGeom prst="line">
            <a:avLst/>
          </a:prstGeom>
          <a:ln w="38100" cap="flat">
            <a:solidFill>
              <a:srgbClr val="000000"/>
            </a:solidFill>
            <a:prstDash val="sysDot"/>
            <a:headEnd type="none" w="sm" len="sm"/>
            <a:tailEnd type="none" w="sm" len="sm"/>
          </a:ln>
        </p:spPr>
        <p:txBody>
          <a:bodyPr/>
          <a:lstStyle/>
          <a:p>
            <a:endParaRPr lang="en-CA" sz="700"/>
          </a:p>
        </p:txBody>
      </p:sp>
      <p:sp>
        <p:nvSpPr>
          <p:cNvPr id="646" name="Freeform 16">
            <a:extLst>
              <a:ext uri="{FF2B5EF4-FFF2-40B4-BE49-F238E27FC236}">
                <a16:creationId xmlns:a16="http://schemas.microsoft.com/office/drawing/2014/main" id="{8F829B1B-D0D9-FDE8-C044-764E3921B3C3}"/>
              </a:ext>
            </a:extLst>
          </p:cNvPr>
          <p:cNvSpPr/>
          <p:nvPr/>
        </p:nvSpPr>
        <p:spPr>
          <a:xfrm>
            <a:off x="8139701" y="1649215"/>
            <a:ext cx="674414" cy="674414"/>
          </a:xfrm>
          <a:custGeom>
            <a:avLst/>
            <a:gdLst/>
            <a:ahLst/>
            <a:cxnLst/>
            <a:rect l="l" t="t" r="r" b="b"/>
            <a:pathLst>
              <a:path w="1348827" h="1348827">
                <a:moveTo>
                  <a:pt x="0" y="0"/>
                </a:moveTo>
                <a:lnTo>
                  <a:pt x="1348826" y="0"/>
                </a:lnTo>
                <a:lnTo>
                  <a:pt x="1348826" y="1348827"/>
                </a:lnTo>
                <a:lnTo>
                  <a:pt x="0" y="1348827"/>
                </a:lnTo>
                <a:lnTo>
                  <a:pt x="0" y="0"/>
                </a:lnTo>
                <a:close/>
              </a:path>
            </a:pathLst>
          </a:custGeom>
          <a:blipFill>
            <a:blip r:embed="rId6">
              <a:extLst>
                <a:ext uri="{96DAC541-7B7A-43D3-8B79-37D633B846F1}">
                  <asvg:svgBlip xmlns:asvg="http://schemas.microsoft.com/office/drawing/2016/SVG/main" r:embed="rId18"/>
                </a:ext>
              </a:extLst>
            </a:blip>
            <a:stretch>
              <a:fillRect/>
            </a:stretch>
          </a:blipFill>
        </p:spPr>
        <p:txBody>
          <a:bodyPr/>
          <a:lstStyle/>
          <a:p>
            <a:endParaRPr lang="en-CA" sz="700"/>
          </a:p>
        </p:txBody>
      </p:sp>
      <p:sp>
        <p:nvSpPr>
          <p:cNvPr id="647" name="Freeform 17">
            <a:extLst>
              <a:ext uri="{FF2B5EF4-FFF2-40B4-BE49-F238E27FC236}">
                <a16:creationId xmlns:a16="http://schemas.microsoft.com/office/drawing/2014/main" id="{FBFEB0E8-01AA-4CB7-C9DB-34764B4BE2DF}"/>
              </a:ext>
            </a:extLst>
          </p:cNvPr>
          <p:cNvSpPr/>
          <p:nvPr/>
        </p:nvSpPr>
        <p:spPr>
          <a:xfrm>
            <a:off x="4551117" y="1681860"/>
            <a:ext cx="606230" cy="484984"/>
          </a:xfrm>
          <a:custGeom>
            <a:avLst/>
            <a:gdLst/>
            <a:ahLst/>
            <a:cxnLst/>
            <a:rect l="l" t="t" r="r" b="b"/>
            <a:pathLst>
              <a:path w="1212460" h="969968">
                <a:moveTo>
                  <a:pt x="0" y="0"/>
                </a:moveTo>
                <a:lnTo>
                  <a:pt x="1212460" y="0"/>
                </a:lnTo>
                <a:lnTo>
                  <a:pt x="1212460" y="969968"/>
                </a:lnTo>
                <a:lnTo>
                  <a:pt x="0" y="96996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A" sz="700"/>
          </a:p>
        </p:txBody>
      </p:sp>
      <p:sp>
        <p:nvSpPr>
          <p:cNvPr id="648" name="Freeform 18">
            <a:extLst>
              <a:ext uri="{FF2B5EF4-FFF2-40B4-BE49-F238E27FC236}">
                <a16:creationId xmlns:a16="http://schemas.microsoft.com/office/drawing/2014/main" id="{6872AF2C-A709-895B-E9FD-12A7FFBF5DCC}"/>
              </a:ext>
            </a:extLst>
          </p:cNvPr>
          <p:cNvSpPr/>
          <p:nvPr/>
        </p:nvSpPr>
        <p:spPr>
          <a:xfrm>
            <a:off x="897251" y="3203825"/>
            <a:ext cx="1261411" cy="405531"/>
          </a:xfrm>
          <a:custGeom>
            <a:avLst/>
            <a:gdLst/>
            <a:ahLst/>
            <a:cxnLst/>
            <a:rect l="l" t="t" r="r" b="b"/>
            <a:pathLst>
              <a:path w="2522822" h="811062">
                <a:moveTo>
                  <a:pt x="0" y="0"/>
                </a:moveTo>
                <a:lnTo>
                  <a:pt x="2522823" y="0"/>
                </a:lnTo>
                <a:lnTo>
                  <a:pt x="2522823" y="811062"/>
                </a:lnTo>
                <a:lnTo>
                  <a:pt x="0" y="811062"/>
                </a:lnTo>
                <a:lnTo>
                  <a:pt x="0" y="0"/>
                </a:lnTo>
                <a:close/>
              </a:path>
            </a:pathLst>
          </a:custGeom>
          <a:blipFill>
            <a:blip r:embed="rId21"/>
            <a:stretch>
              <a:fillRect t="-1212" b="-1212"/>
            </a:stretch>
          </a:blipFill>
        </p:spPr>
        <p:txBody>
          <a:bodyPr/>
          <a:lstStyle/>
          <a:p>
            <a:endParaRPr lang="en-CA" sz="700"/>
          </a:p>
        </p:txBody>
      </p:sp>
      <p:sp>
        <p:nvSpPr>
          <p:cNvPr id="649" name="Freeform 19">
            <a:extLst>
              <a:ext uri="{FF2B5EF4-FFF2-40B4-BE49-F238E27FC236}">
                <a16:creationId xmlns:a16="http://schemas.microsoft.com/office/drawing/2014/main" id="{3A2968BE-823E-F536-CFE1-88185C743689}"/>
              </a:ext>
            </a:extLst>
          </p:cNvPr>
          <p:cNvSpPr/>
          <p:nvPr/>
        </p:nvSpPr>
        <p:spPr>
          <a:xfrm>
            <a:off x="8261143" y="1702845"/>
            <a:ext cx="405878" cy="563720"/>
          </a:xfrm>
          <a:custGeom>
            <a:avLst/>
            <a:gdLst/>
            <a:ahLst/>
            <a:cxnLst/>
            <a:rect l="l" t="t" r="r" b="b"/>
            <a:pathLst>
              <a:path w="811756" h="1127439">
                <a:moveTo>
                  <a:pt x="0" y="0"/>
                </a:moveTo>
                <a:lnTo>
                  <a:pt x="811756" y="0"/>
                </a:lnTo>
                <a:lnTo>
                  <a:pt x="811756" y="1127439"/>
                </a:lnTo>
                <a:lnTo>
                  <a:pt x="0" y="112743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sz="700"/>
          </a:p>
        </p:txBody>
      </p:sp>
      <p:sp>
        <p:nvSpPr>
          <p:cNvPr id="650" name="Freeform 20">
            <a:extLst>
              <a:ext uri="{FF2B5EF4-FFF2-40B4-BE49-F238E27FC236}">
                <a16:creationId xmlns:a16="http://schemas.microsoft.com/office/drawing/2014/main" id="{D62D7786-F011-9BF3-E271-12AB3D5DEC48}"/>
              </a:ext>
            </a:extLst>
          </p:cNvPr>
          <p:cNvSpPr/>
          <p:nvPr/>
        </p:nvSpPr>
        <p:spPr>
          <a:xfrm>
            <a:off x="5482315" y="1662889"/>
            <a:ext cx="193458" cy="289282"/>
          </a:xfrm>
          <a:custGeom>
            <a:avLst/>
            <a:gdLst/>
            <a:ahLst/>
            <a:cxnLst/>
            <a:rect l="l" t="t" r="r" b="b"/>
            <a:pathLst>
              <a:path w="386915" h="578564">
                <a:moveTo>
                  <a:pt x="0" y="0"/>
                </a:moveTo>
                <a:lnTo>
                  <a:pt x="386914" y="0"/>
                </a:lnTo>
                <a:lnTo>
                  <a:pt x="386914" y="578564"/>
                </a:lnTo>
                <a:lnTo>
                  <a:pt x="0" y="57856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A" sz="700"/>
          </a:p>
        </p:txBody>
      </p:sp>
      <p:grpSp>
        <p:nvGrpSpPr>
          <p:cNvPr id="652" name="Group 21">
            <a:extLst>
              <a:ext uri="{FF2B5EF4-FFF2-40B4-BE49-F238E27FC236}">
                <a16:creationId xmlns:a16="http://schemas.microsoft.com/office/drawing/2014/main" id="{2AD60BBA-BBEB-AEF7-31FA-5FF093898FAC}"/>
              </a:ext>
            </a:extLst>
          </p:cNvPr>
          <p:cNvGrpSpPr/>
          <p:nvPr/>
        </p:nvGrpSpPr>
        <p:grpSpPr>
          <a:xfrm>
            <a:off x="4278745" y="2832899"/>
            <a:ext cx="1142401" cy="524888"/>
            <a:chOff x="0" y="0"/>
            <a:chExt cx="1342018" cy="616604"/>
          </a:xfrm>
        </p:grpSpPr>
        <p:sp>
          <p:nvSpPr>
            <p:cNvPr id="654" name="Freeform 22">
              <a:extLst>
                <a:ext uri="{FF2B5EF4-FFF2-40B4-BE49-F238E27FC236}">
                  <a16:creationId xmlns:a16="http://schemas.microsoft.com/office/drawing/2014/main" id="{756F73FC-5B2E-25A1-B347-1227D47416CB}"/>
                </a:ext>
              </a:extLst>
            </p:cNvPr>
            <p:cNvSpPr/>
            <p:nvPr/>
          </p:nvSpPr>
          <p:spPr>
            <a:xfrm>
              <a:off x="0" y="0"/>
              <a:ext cx="1342018" cy="616604"/>
            </a:xfrm>
            <a:custGeom>
              <a:avLst/>
              <a:gdLst/>
              <a:ahLst/>
              <a:cxnLst/>
              <a:rect l="l" t="t" r="r" b="b"/>
              <a:pathLst>
                <a:path w="1342018" h="616604">
                  <a:moveTo>
                    <a:pt x="1138818" y="0"/>
                  </a:moveTo>
                  <a:lnTo>
                    <a:pt x="203200" y="0"/>
                  </a:lnTo>
                  <a:lnTo>
                    <a:pt x="0" y="308302"/>
                  </a:lnTo>
                  <a:lnTo>
                    <a:pt x="203200" y="616604"/>
                  </a:lnTo>
                  <a:lnTo>
                    <a:pt x="1138818" y="616604"/>
                  </a:lnTo>
                  <a:lnTo>
                    <a:pt x="1342018" y="308302"/>
                  </a:lnTo>
                  <a:lnTo>
                    <a:pt x="1138818" y="0"/>
                  </a:lnTo>
                  <a:close/>
                </a:path>
              </a:pathLst>
            </a:custGeom>
            <a:solidFill>
              <a:srgbClr val="CFD3DA"/>
            </a:solidFill>
            <a:ln cap="sq">
              <a:noFill/>
              <a:prstDash val="solid"/>
              <a:miter/>
            </a:ln>
          </p:spPr>
          <p:txBody>
            <a:bodyPr/>
            <a:lstStyle/>
            <a:p>
              <a:endParaRPr lang="en-CA" sz="700"/>
            </a:p>
          </p:txBody>
        </p:sp>
        <p:sp>
          <p:nvSpPr>
            <p:cNvPr id="655" name="TextBox 23">
              <a:extLst>
                <a:ext uri="{FF2B5EF4-FFF2-40B4-BE49-F238E27FC236}">
                  <a16:creationId xmlns:a16="http://schemas.microsoft.com/office/drawing/2014/main" id="{930B92E8-E6DC-34C7-FAF3-6E2ED7BB9973}"/>
                </a:ext>
              </a:extLst>
            </p:cNvPr>
            <p:cNvSpPr txBox="1"/>
            <p:nvPr/>
          </p:nvSpPr>
          <p:spPr>
            <a:xfrm>
              <a:off x="152400" y="28575"/>
              <a:ext cx="1037218" cy="588029"/>
            </a:xfrm>
            <a:prstGeom prst="rect">
              <a:avLst/>
            </a:prstGeom>
          </p:spPr>
          <p:txBody>
            <a:bodyPr lIns="4585" tIns="4585" rIns="4585" bIns="4585" rtlCol="0" anchor="ctr"/>
            <a:lstStyle/>
            <a:p>
              <a:pPr algn="ctr">
                <a:lnSpc>
                  <a:spcPts val="826"/>
                </a:lnSpc>
                <a:spcBef>
                  <a:spcPct val="0"/>
                </a:spcBef>
              </a:pPr>
              <a:r>
                <a:rPr lang="en-US" sz="826" b="1" spc="-17" dirty="0" err="1">
                  <a:latin typeface="Montserrat Bold"/>
                  <a:ea typeface="Montserrat Bold"/>
                  <a:cs typeface="Montserrat Bold"/>
                  <a:sym typeface="Montserrat Bold"/>
                </a:rPr>
                <a:t>Améliorer</a:t>
              </a:r>
              <a:r>
                <a:rPr lang="en-US" sz="826" b="1" spc="-17" dirty="0">
                  <a:latin typeface="Montserrat Bold"/>
                  <a:ea typeface="Montserrat Bold"/>
                  <a:cs typeface="Montserrat Bold"/>
                  <a:sym typeface="Montserrat Bold"/>
                </a:rPr>
                <a:t> </a:t>
              </a:r>
              <a:r>
                <a:rPr lang="en-US" sz="826" b="1" spc="-17" dirty="0" err="1">
                  <a:latin typeface="Montserrat Bold"/>
                  <a:ea typeface="Montserrat Bold"/>
                  <a:cs typeface="Montserrat Bold"/>
                  <a:sym typeface="Montserrat Bold"/>
                </a:rPr>
                <a:t>l'écosystème</a:t>
              </a:r>
              <a:r>
                <a:rPr lang="en-US" sz="826" b="1" spc="-17" dirty="0">
                  <a:latin typeface="Montserrat Bold"/>
                  <a:ea typeface="Montserrat Bold"/>
                  <a:cs typeface="Montserrat Bold"/>
                  <a:sym typeface="Montserrat Bold"/>
                </a:rPr>
                <a:t> du DHDP</a:t>
              </a:r>
            </a:p>
          </p:txBody>
        </p:sp>
      </p:grpSp>
      <p:grpSp>
        <p:nvGrpSpPr>
          <p:cNvPr id="656" name="Group 24">
            <a:extLst>
              <a:ext uri="{FF2B5EF4-FFF2-40B4-BE49-F238E27FC236}">
                <a16:creationId xmlns:a16="http://schemas.microsoft.com/office/drawing/2014/main" id="{9007D330-C43B-8C1B-A84E-DA70DED2345F}"/>
              </a:ext>
            </a:extLst>
          </p:cNvPr>
          <p:cNvGrpSpPr/>
          <p:nvPr/>
        </p:nvGrpSpPr>
        <p:grpSpPr>
          <a:xfrm>
            <a:off x="5745019" y="2825738"/>
            <a:ext cx="1142401" cy="529446"/>
            <a:chOff x="0" y="0"/>
            <a:chExt cx="988400" cy="458074"/>
          </a:xfrm>
        </p:grpSpPr>
        <p:sp>
          <p:nvSpPr>
            <p:cNvPr id="657" name="Freeform 25">
              <a:extLst>
                <a:ext uri="{FF2B5EF4-FFF2-40B4-BE49-F238E27FC236}">
                  <a16:creationId xmlns:a16="http://schemas.microsoft.com/office/drawing/2014/main" id="{218BF5EB-6AB1-045D-2805-54AB69367BA9}"/>
                </a:ext>
              </a:extLst>
            </p:cNvPr>
            <p:cNvSpPr/>
            <p:nvPr/>
          </p:nvSpPr>
          <p:spPr>
            <a:xfrm>
              <a:off x="0" y="0"/>
              <a:ext cx="988400" cy="458074"/>
            </a:xfrm>
            <a:custGeom>
              <a:avLst/>
              <a:gdLst/>
              <a:ahLst/>
              <a:cxnLst/>
              <a:rect l="l" t="t" r="r" b="b"/>
              <a:pathLst>
                <a:path w="988400" h="458074">
                  <a:moveTo>
                    <a:pt x="785200" y="0"/>
                  </a:moveTo>
                  <a:cubicBezTo>
                    <a:pt x="897424" y="0"/>
                    <a:pt x="988400" y="102543"/>
                    <a:pt x="988400" y="229037"/>
                  </a:cubicBezTo>
                  <a:cubicBezTo>
                    <a:pt x="988400" y="355531"/>
                    <a:pt x="897424" y="458074"/>
                    <a:pt x="785200" y="458074"/>
                  </a:cubicBezTo>
                  <a:lnTo>
                    <a:pt x="203200" y="458074"/>
                  </a:lnTo>
                  <a:cubicBezTo>
                    <a:pt x="90976" y="458074"/>
                    <a:pt x="0" y="355531"/>
                    <a:pt x="0" y="229037"/>
                  </a:cubicBezTo>
                  <a:cubicBezTo>
                    <a:pt x="0" y="102543"/>
                    <a:pt x="90976" y="0"/>
                    <a:pt x="203200" y="0"/>
                  </a:cubicBezTo>
                  <a:close/>
                </a:path>
              </a:pathLst>
            </a:custGeom>
            <a:solidFill>
              <a:srgbClr val="00879D"/>
            </a:solidFill>
            <a:ln cap="sq">
              <a:noFill/>
              <a:prstDash val="solid"/>
              <a:miter/>
            </a:ln>
          </p:spPr>
          <p:txBody>
            <a:bodyPr/>
            <a:lstStyle/>
            <a:p>
              <a:endParaRPr lang="en-CA" sz="700"/>
            </a:p>
          </p:txBody>
        </p:sp>
        <p:sp>
          <p:nvSpPr>
            <p:cNvPr id="658" name="TextBox 26">
              <a:extLst>
                <a:ext uri="{FF2B5EF4-FFF2-40B4-BE49-F238E27FC236}">
                  <a16:creationId xmlns:a16="http://schemas.microsoft.com/office/drawing/2014/main" id="{0A5DF041-2975-0A9C-B58A-19B4DF4DE26B}"/>
                </a:ext>
              </a:extLst>
            </p:cNvPr>
            <p:cNvSpPr txBox="1"/>
            <p:nvPr/>
          </p:nvSpPr>
          <p:spPr>
            <a:xfrm>
              <a:off x="0" y="28575"/>
              <a:ext cx="988400" cy="429499"/>
            </a:xfrm>
            <a:prstGeom prst="rect">
              <a:avLst/>
            </a:prstGeom>
          </p:spPr>
          <p:txBody>
            <a:bodyPr lIns="4585" tIns="4585" rIns="4585" bIns="4585" rtlCol="0" anchor="ctr"/>
            <a:lstStyle/>
            <a:p>
              <a:pPr algn="ctr">
                <a:lnSpc>
                  <a:spcPts val="826"/>
                </a:lnSpc>
                <a:spcBef>
                  <a:spcPct val="0"/>
                </a:spcBef>
              </a:pPr>
              <a:r>
                <a:rPr lang="fr-CA" sz="826" b="1" spc="-17" dirty="0">
                  <a:solidFill>
                    <a:srgbClr val="FF3131"/>
                  </a:solidFill>
                  <a:latin typeface="Montserrat Bold"/>
                  <a:ea typeface="Montserrat Bold"/>
                  <a:cs typeface="Montserrat Bold"/>
                  <a:sym typeface="Montserrat Bold"/>
                </a:rPr>
                <a:t>Innover </a:t>
              </a:r>
              <a:r>
                <a:rPr lang="fr-CA" sz="826" b="1" spc="-17" dirty="0">
                  <a:solidFill>
                    <a:srgbClr val="FFFFFF"/>
                  </a:solidFill>
                  <a:latin typeface="Montserrat Bold"/>
                  <a:ea typeface="Montserrat Bold"/>
                  <a:cs typeface="Montserrat Bold"/>
                  <a:sym typeface="Montserrat Bold"/>
                </a:rPr>
                <a:t>et commercialiser</a:t>
              </a:r>
            </a:p>
          </p:txBody>
        </p:sp>
      </p:grpSp>
      <p:grpSp>
        <p:nvGrpSpPr>
          <p:cNvPr id="659" name="Group 27">
            <a:extLst>
              <a:ext uri="{FF2B5EF4-FFF2-40B4-BE49-F238E27FC236}">
                <a16:creationId xmlns:a16="http://schemas.microsoft.com/office/drawing/2014/main" id="{9D94CE3C-D17D-4CEA-CDD7-281CC7171703}"/>
              </a:ext>
            </a:extLst>
          </p:cNvPr>
          <p:cNvGrpSpPr/>
          <p:nvPr/>
        </p:nvGrpSpPr>
        <p:grpSpPr>
          <a:xfrm>
            <a:off x="7178014" y="2825738"/>
            <a:ext cx="1142401" cy="521811"/>
            <a:chOff x="0" y="0"/>
            <a:chExt cx="1796258" cy="820471"/>
          </a:xfrm>
        </p:grpSpPr>
        <p:sp>
          <p:nvSpPr>
            <p:cNvPr id="660" name="Freeform 28">
              <a:extLst>
                <a:ext uri="{FF2B5EF4-FFF2-40B4-BE49-F238E27FC236}">
                  <a16:creationId xmlns:a16="http://schemas.microsoft.com/office/drawing/2014/main" id="{25298AF2-97C0-92E3-9D73-A4B6B432DA4F}"/>
                </a:ext>
              </a:extLst>
            </p:cNvPr>
            <p:cNvSpPr/>
            <p:nvPr/>
          </p:nvSpPr>
          <p:spPr>
            <a:xfrm>
              <a:off x="0" y="0"/>
              <a:ext cx="1796258" cy="820471"/>
            </a:xfrm>
            <a:custGeom>
              <a:avLst/>
              <a:gdLst/>
              <a:ahLst/>
              <a:cxnLst/>
              <a:rect l="l" t="t" r="r" b="b"/>
              <a:pathLst>
                <a:path w="1796258" h="820471">
                  <a:moveTo>
                    <a:pt x="1636238" y="0"/>
                  </a:moveTo>
                  <a:lnTo>
                    <a:pt x="160020" y="0"/>
                  </a:lnTo>
                  <a:lnTo>
                    <a:pt x="0" y="160020"/>
                  </a:lnTo>
                  <a:lnTo>
                    <a:pt x="0" y="660451"/>
                  </a:lnTo>
                  <a:lnTo>
                    <a:pt x="160020" y="820471"/>
                  </a:lnTo>
                  <a:lnTo>
                    <a:pt x="1636238" y="820471"/>
                  </a:lnTo>
                  <a:lnTo>
                    <a:pt x="1796258" y="660451"/>
                  </a:lnTo>
                  <a:lnTo>
                    <a:pt x="1796258" y="160020"/>
                  </a:lnTo>
                  <a:lnTo>
                    <a:pt x="1636238" y="0"/>
                  </a:lnTo>
                  <a:close/>
                </a:path>
              </a:pathLst>
            </a:custGeom>
            <a:solidFill>
              <a:srgbClr val="A7A9AC"/>
            </a:solidFill>
            <a:ln cap="sq">
              <a:noFill/>
              <a:prstDash val="solid"/>
              <a:miter/>
            </a:ln>
          </p:spPr>
          <p:txBody>
            <a:bodyPr/>
            <a:lstStyle/>
            <a:p>
              <a:endParaRPr lang="en-CA" sz="700"/>
            </a:p>
          </p:txBody>
        </p:sp>
        <p:sp>
          <p:nvSpPr>
            <p:cNvPr id="661" name="TextBox 29">
              <a:extLst>
                <a:ext uri="{FF2B5EF4-FFF2-40B4-BE49-F238E27FC236}">
                  <a16:creationId xmlns:a16="http://schemas.microsoft.com/office/drawing/2014/main" id="{7BA5D8D2-2852-2C53-81D3-C1C9CB401EE0}"/>
                </a:ext>
              </a:extLst>
            </p:cNvPr>
            <p:cNvSpPr txBox="1"/>
            <p:nvPr/>
          </p:nvSpPr>
          <p:spPr>
            <a:xfrm>
              <a:off x="63500" y="92075"/>
              <a:ext cx="1669258" cy="664896"/>
            </a:xfrm>
            <a:prstGeom prst="rect">
              <a:avLst/>
            </a:prstGeom>
          </p:spPr>
          <p:txBody>
            <a:bodyPr lIns="4585" tIns="4585" rIns="4585" bIns="4585" rtlCol="0" anchor="ctr"/>
            <a:lstStyle/>
            <a:p>
              <a:pPr algn="ctr">
                <a:lnSpc>
                  <a:spcPts val="826"/>
                </a:lnSpc>
                <a:spcBef>
                  <a:spcPct val="0"/>
                </a:spcBef>
              </a:pPr>
              <a:r>
                <a:rPr lang="fr-CA" sz="826" b="1" spc="-17" dirty="0">
                  <a:latin typeface="Montserrat Bold"/>
                  <a:ea typeface="Montserrat Bold"/>
                  <a:cs typeface="Montserrat Bold"/>
                  <a:sym typeface="Montserrat Bold"/>
                </a:rPr>
                <a:t>Développer et </a:t>
              </a:r>
              <a:r>
                <a:rPr lang="fr-CA" sz="826" b="1" spc="-17" dirty="0">
                  <a:solidFill>
                    <a:srgbClr val="FF3131"/>
                  </a:solidFill>
                  <a:latin typeface="Montserrat Bold"/>
                  <a:ea typeface="Montserrat Bold"/>
                  <a:cs typeface="Montserrat Bold"/>
                  <a:sym typeface="Montserrat Bold"/>
                </a:rPr>
                <a:t>pérenniser</a:t>
              </a:r>
            </a:p>
          </p:txBody>
        </p:sp>
      </p:grpSp>
      <p:grpSp>
        <p:nvGrpSpPr>
          <p:cNvPr id="665" name="Group 33">
            <a:extLst>
              <a:ext uri="{FF2B5EF4-FFF2-40B4-BE49-F238E27FC236}">
                <a16:creationId xmlns:a16="http://schemas.microsoft.com/office/drawing/2014/main" id="{B9E41427-953C-6CA1-3C39-C002040AAAD8}"/>
              </a:ext>
            </a:extLst>
          </p:cNvPr>
          <p:cNvGrpSpPr/>
          <p:nvPr/>
        </p:nvGrpSpPr>
        <p:grpSpPr>
          <a:xfrm>
            <a:off x="7144691" y="2680383"/>
            <a:ext cx="161487" cy="239578"/>
            <a:chOff x="0" y="0"/>
            <a:chExt cx="789440" cy="1171194"/>
          </a:xfrm>
        </p:grpSpPr>
        <p:sp>
          <p:nvSpPr>
            <p:cNvPr id="666" name="Freeform 34">
              <a:extLst>
                <a:ext uri="{FF2B5EF4-FFF2-40B4-BE49-F238E27FC236}">
                  <a16:creationId xmlns:a16="http://schemas.microsoft.com/office/drawing/2014/main" id="{D4DD1E11-8999-E841-7898-F778EF7973C1}"/>
                </a:ext>
              </a:extLst>
            </p:cNvPr>
            <p:cNvSpPr/>
            <p:nvPr/>
          </p:nvSpPr>
          <p:spPr>
            <a:xfrm>
              <a:off x="0" y="0"/>
              <a:ext cx="789440" cy="1171194"/>
            </a:xfrm>
            <a:custGeom>
              <a:avLst/>
              <a:gdLst/>
              <a:ahLst/>
              <a:cxnLst/>
              <a:rect l="l" t="t" r="r" b="b"/>
              <a:pathLst>
                <a:path w="789440" h="1171194">
                  <a:moveTo>
                    <a:pt x="394720" y="0"/>
                  </a:moveTo>
                  <a:cubicBezTo>
                    <a:pt x="176722" y="0"/>
                    <a:pt x="0" y="262181"/>
                    <a:pt x="0" y="585597"/>
                  </a:cubicBezTo>
                  <a:cubicBezTo>
                    <a:pt x="0" y="909013"/>
                    <a:pt x="176722" y="1171194"/>
                    <a:pt x="394720" y="1171194"/>
                  </a:cubicBezTo>
                  <a:cubicBezTo>
                    <a:pt x="612718" y="1171194"/>
                    <a:pt x="789440" y="909013"/>
                    <a:pt x="789440" y="585597"/>
                  </a:cubicBezTo>
                  <a:cubicBezTo>
                    <a:pt x="789440" y="262181"/>
                    <a:pt x="612718" y="0"/>
                    <a:pt x="394720" y="0"/>
                  </a:cubicBezTo>
                  <a:lnTo>
                    <a:pt x="394720" y="0"/>
                  </a:lnTo>
                  <a:close/>
                </a:path>
              </a:pathLst>
            </a:custGeom>
            <a:solidFill>
              <a:srgbClr val="00434F"/>
            </a:solidFill>
            <a:ln cap="sq">
              <a:noFill/>
              <a:prstDash val="solid"/>
              <a:miter/>
            </a:ln>
          </p:spPr>
          <p:txBody>
            <a:bodyPr/>
            <a:lstStyle/>
            <a:p>
              <a:endParaRPr lang="en-CA" sz="700"/>
            </a:p>
          </p:txBody>
        </p:sp>
        <p:sp>
          <p:nvSpPr>
            <p:cNvPr id="667" name="TextBox 35">
              <a:extLst>
                <a:ext uri="{FF2B5EF4-FFF2-40B4-BE49-F238E27FC236}">
                  <a16:creationId xmlns:a16="http://schemas.microsoft.com/office/drawing/2014/main" id="{3C269106-E918-7156-96E4-7C8FA36DC33F}"/>
                </a:ext>
              </a:extLst>
            </p:cNvPr>
            <p:cNvSpPr txBox="1"/>
            <p:nvPr/>
          </p:nvSpPr>
          <p:spPr>
            <a:xfrm>
              <a:off x="74010" y="109799"/>
              <a:ext cx="641420" cy="951595"/>
            </a:xfrm>
            <a:prstGeom prst="rect">
              <a:avLst/>
            </a:prstGeom>
          </p:spPr>
          <p:txBody>
            <a:bodyPr lIns="4585" tIns="4585" rIns="4585" bIns="4585" rtlCol="0" anchor="ctr"/>
            <a:lstStyle/>
            <a:p>
              <a:pPr algn="ctr">
                <a:lnSpc>
                  <a:spcPts val="1235"/>
                </a:lnSpc>
                <a:spcBef>
                  <a:spcPct val="0"/>
                </a:spcBef>
              </a:pPr>
              <a:r>
                <a:rPr lang="en-US" sz="1029" b="1">
                  <a:solidFill>
                    <a:srgbClr val="FFFFFF"/>
                  </a:solidFill>
                  <a:latin typeface="Barlow Bold"/>
                  <a:ea typeface="Barlow Bold"/>
                  <a:cs typeface="Barlow Bold"/>
                  <a:sym typeface="Barlow Bold"/>
                </a:rPr>
                <a:t>3</a:t>
              </a:r>
            </a:p>
          </p:txBody>
        </p:sp>
      </p:grpSp>
      <p:grpSp>
        <p:nvGrpSpPr>
          <p:cNvPr id="668" name="Group 36">
            <a:extLst>
              <a:ext uri="{FF2B5EF4-FFF2-40B4-BE49-F238E27FC236}">
                <a16:creationId xmlns:a16="http://schemas.microsoft.com/office/drawing/2014/main" id="{06113954-390C-9333-FB22-CE1960B02EC9}"/>
              </a:ext>
            </a:extLst>
          </p:cNvPr>
          <p:cNvGrpSpPr/>
          <p:nvPr/>
        </p:nvGrpSpPr>
        <p:grpSpPr>
          <a:xfrm>
            <a:off x="5733813" y="2680383"/>
            <a:ext cx="161487" cy="239578"/>
            <a:chOff x="0" y="0"/>
            <a:chExt cx="789440" cy="1171194"/>
          </a:xfrm>
        </p:grpSpPr>
        <p:sp>
          <p:nvSpPr>
            <p:cNvPr id="669" name="Freeform 37">
              <a:extLst>
                <a:ext uri="{FF2B5EF4-FFF2-40B4-BE49-F238E27FC236}">
                  <a16:creationId xmlns:a16="http://schemas.microsoft.com/office/drawing/2014/main" id="{49B385C7-1BF4-6AA7-F005-1F96DBF4A0D3}"/>
                </a:ext>
              </a:extLst>
            </p:cNvPr>
            <p:cNvSpPr/>
            <p:nvPr/>
          </p:nvSpPr>
          <p:spPr>
            <a:xfrm>
              <a:off x="0" y="0"/>
              <a:ext cx="789440" cy="1171194"/>
            </a:xfrm>
            <a:custGeom>
              <a:avLst/>
              <a:gdLst/>
              <a:ahLst/>
              <a:cxnLst/>
              <a:rect l="l" t="t" r="r" b="b"/>
              <a:pathLst>
                <a:path w="789440" h="1171194">
                  <a:moveTo>
                    <a:pt x="394720" y="0"/>
                  </a:moveTo>
                  <a:cubicBezTo>
                    <a:pt x="176722" y="0"/>
                    <a:pt x="0" y="262181"/>
                    <a:pt x="0" y="585597"/>
                  </a:cubicBezTo>
                  <a:cubicBezTo>
                    <a:pt x="0" y="909013"/>
                    <a:pt x="176722" y="1171194"/>
                    <a:pt x="394720" y="1171194"/>
                  </a:cubicBezTo>
                  <a:cubicBezTo>
                    <a:pt x="612718" y="1171194"/>
                    <a:pt x="789440" y="909013"/>
                    <a:pt x="789440" y="585597"/>
                  </a:cubicBezTo>
                  <a:cubicBezTo>
                    <a:pt x="789440" y="262181"/>
                    <a:pt x="612718" y="0"/>
                    <a:pt x="394720" y="0"/>
                  </a:cubicBezTo>
                  <a:lnTo>
                    <a:pt x="394720" y="0"/>
                  </a:lnTo>
                  <a:close/>
                </a:path>
              </a:pathLst>
            </a:custGeom>
            <a:solidFill>
              <a:srgbClr val="00434F"/>
            </a:solidFill>
            <a:ln cap="sq">
              <a:noFill/>
              <a:prstDash val="solid"/>
              <a:miter/>
            </a:ln>
          </p:spPr>
          <p:txBody>
            <a:bodyPr/>
            <a:lstStyle/>
            <a:p>
              <a:endParaRPr lang="en-CA" sz="700"/>
            </a:p>
          </p:txBody>
        </p:sp>
        <p:sp>
          <p:nvSpPr>
            <p:cNvPr id="670" name="TextBox 38">
              <a:extLst>
                <a:ext uri="{FF2B5EF4-FFF2-40B4-BE49-F238E27FC236}">
                  <a16:creationId xmlns:a16="http://schemas.microsoft.com/office/drawing/2014/main" id="{10B0500A-C437-5EEF-0EB8-B75C0A220D48}"/>
                </a:ext>
              </a:extLst>
            </p:cNvPr>
            <p:cNvSpPr txBox="1"/>
            <p:nvPr/>
          </p:nvSpPr>
          <p:spPr>
            <a:xfrm>
              <a:off x="74010" y="109799"/>
              <a:ext cx="641420" cy="951595"/>
            </a:xfrm>
            <a:prstGeom prst="rect">
              <a:avLst/>
            </a:prstGeom>
          </p:spPr>
          <p:txBody>
            <a:bodyPr lIns="4585" tIns="4585" rIns="4585" bIns="4585" rtlCol="0" anchor="ctr"/>
            <a:lstStyle/>
            <a:p>
              <a:pPr algn="ctr">
                <a:lnSpc>
                  <a:spcPts val="1235"/>
                </a:lnSpc>
                <a:spcBef>
                  <a:spcPct val="0"/>
                </a:spcBef>
              </a:pPr>
              <a:r>
                <a:rPr lang="en-US" sz="1029" b="1">
                  <a:solidFill>
                    <a:srgbClr val="FFFFFF"/>
                  </a:solidFill>
                  <a:latin typeface="Barlow Bold"/>
                  <a:ea typeface="Barlow Bold"/>
                  <a:cs typeface="Barlow Bold"/>
                  <a:sym typeface="Barlow Bold"/>
                </a:rPr>
                <a:t>2</a:t>
              </a:r>
            </a:p>
          </p:txBody>
        </p:sp>
      </p:grpSp>
      <p:grpSp>
        <p:nvGrpSpPr>
          <p:cNvPr id="671" name="Group 39">
            <a:extLst>
              <a:ext uri="{FF2B5EF4-FFF2-40B4-BE49-F238E27FC236}">
                <a16:creationId xmlns:a16="http://schemas.microsoft.com/office/drawing/2014/main" id="{C94BE1AA-69FE-C7D5-B687-4BE5CE4A2807}"/>
              </a:ext>
            </a:extLst>
          </p:cNvPr>
          <p:cNvGrpSpPr/>
          <p:nvPr/>
        </p:nvGrpSpPr>
        <p:grpSpPr>
          <a:xfrm>
            <a:off x="4269854" y="2671369"/>
            <a:ext cx="177021" cy="239578"/>
            <a:chOff x="0" y="0"/>
            <a:chExt cx="789440" cy="1068416"/>
          </a:xfrm>
        </p:grpSpPr>
        <p:sp>
          <p:nvSpPr>
            <p:cNvPr id="672" name="Freeform 40">
              <a:extLst>
                <a:ext uri="{FF2B5EF4-FFF2-40B4-BE49-F238E27FC236}">
                  <a16:creationId xmlns:a16="http://schemas.microsoft.com/office/drawing/2014/main" id="{65017B50-1434-D722-C698-45F7A8C02D2B}"/>
                </a:ext>
              </a:extLst>
            </p:cNvPr>
            <p:cNvSpPr/>
            <p:nvPr/>
          </p:nvSpPr>
          <p:spPr>
            <a:xfrm>
              <a:off x="0" y="0"/>
              <a:ext cx="789440" cy="1068416"/>
            </a:xfrm>
            <a:custGeom>
              <a:avLst/>
              <a:gdLst/>
              <a:ahLst/>
              <a:cxnLst/>
              <a:rect l="l" t="t" r="r" b="b"/>
              <a:pathLst>
                <a:path w="789440" h="1068416">
                  <a:moveTo>
                    <a:pt x="394720" y="0"/>
                  </a:moveTo>
                  <a:cubicBezTo>
                    <a:pt x="176722" y="0"/>
                    <a:pt x="0" y="239173"/>
                    <a:pt x="0" y="534208"/>
                  </a:cubicBezTo>
                  <a:cubicBezTo>
                    <a:pt x="0" y="829243"/>
                    <a:pt x="176722" y="1068416"/>
                    <a:pt x="394720" y="1068416"/>
                  </a:cubicBezTo>
                  <a:cubicBezTo>
                    <a:pt x="612718" y="1068416"/>
                    <a:pt x="789440" y="829243"/>
                    <a:pt x="789440" y="534208"/>
                  </a:cubicBezTo>
                  <a:cubicBezTo>
                    <a:pt x="789440" y="239173"/>
                    <a:pt x="612718" y="0"/>
                    <a:pt x="394720" y="0"/>
                  </a:cubicBezTo>
                  <a:lnTo>
                    <a:pt x="394720" y="0"/>
                  </a:lnTo>
                  <a:close/>
                </a:path>
              </a:pathLst>
            </a:custGeom>
            <a:solidFill>
              <a:srgbClr val="00434F"/>
            </a:solidFill>
            <a:ln cap="sq">
              <a:noFill/>
              <a:prstDash val="solid"/>
              <a:miter/>
            </a:ln>
          </p:spPr>
          <p:txBody>
            <a:bodyPr/>
            <a:lstStyle/>
            <a:p>
              <a:endParaRPr lang="en-CA" sz="700"/>
            </a:p>
          </p:txBody>
        </p:sp>
        <p:sp>
          <p:nvSpPr>
            <p:cNvPr id="673" name="TextBox 41">
              <a:extLst>
                <a:ext uri="{FF2B5EF4-FFF2-40B4-BE49-F238E27FC236}">
                  <a16:creationId xmlns:a16="http://schemas.microsoft.com/office/drawing/2014/main" id="{B187ECE0-D126-DB00-EC62-00B24A14C10E}"/>
                </a:ext>
              </a:extLst>
            </p:cNvPr>
            <p:cNvSpPr txBox="1"/>
            <p:nvPr/>
          </p:nvSpPr>
          <p:spPr>
            <a:xfrm>
              <a:off x="74010" y="100164"/>
              <a:ext cx="641420" cy="868088"/>
            </a:xfrm>
            <a:prstGeom prst="rect">
              <a:avLst/>
            </a:prstGeom>
          </p:spPr>
          <p:txBody>
            <a:bodyPr lIns="4585" tIns="4585" rIns="4585" bIns="4585" rtlCol="0" anchor="ctr"/>
            <a:lstStyle/>
            <a:p>
              <a:pPr algn="ctr">
                <a:lnSpc>
                  <a:spcPts val="1235"/>
                </a:lnSpc>
                <a:spcBef>
                  <a:spcPct val="0"/>
                </a:spcBef>
              </a:pPr>
              <a:r>
                <a:rPr lang="en-US" sz="1029" b="1">
                  <a:solidFill>
                    <a:srgbClr val="FFFFFF"/>
                  </a:solidFill>
                  <a:latin typeface="Barlow Bold"/>
                  <a:ea typeface="Barlow Bold"/>
                  <a:cs typeface="Barlow Bold"/>
                  <a:sym typeface="Barlow Bold"/>
                </a:rPr>
                <a:t>1</a:t>
              </a:r>
            </a:p>
          </p:txBody>
        </p:sp>
      </p:grpSp>
      <p:sp>
        <p:nvSpPr>
          <p:cNvPr id="674" name="Freeform 42">
            <a:extLst>
              <a:ext uri="{FF2B5EF4-FFF2-40B4-BE49-F238E27FC236}">
                <a16:creationId xmlns:a16="http://schemas.microsoft.com/office/drawing/2014/main" id="{23E98FB7-7B44-B4F1-23E8-6D03D512A4B7}"/>
              </a:ext>
            </a:extLst>
          </p:cNvPr>
          <p:cNvSpPr/>
          <p:nvPr/>
        </p:nvSpPr>
        <p:spPr>
          <a:xfrm>
            <a:off x="1030223" y="4000277"/>
            <a:ext cx="896170" cy="356506"/>
          </a:xfrm>
          <a:custGeom>
            <a:avLst/>
            <a:gdLst/>
            <a:ahLst/>
            <a:cxnLst/>
            <a:rect l="l" t="t" r="r" b="b"/>
            <a:pathLst>
              <a:path w="1792340" h="713011">
                <a:moveTo>
                  <a:pt x="0" y="0"/>
                </a:moveTo>
                <a:lnTo>
                  <a:pt x="1792340" y="0"/>
                </a:lnTo>
                <a:lnTo>
                  <a:pt x="1792340" y="713011"/>
                </a:lnTo>
                <a:lnTo>
                  <a:pt x="0" y="713011"/>
                </a:lnTo>
                <a:lnTo>
                  <a:pt x="0" y="0"/>
                </a:lnTo>
                <a:close/>
              </a:path>
            </a:pathLst>
          </a:custGeom>
          <a:blipFill>
            <a:blip r:embed="rId26"/>
            <a:stretch>
              <a:fillRect/>
            </a:stretch>
          </a:blipFill>
        </p:spPr>
        <p:txBody>
          <a:bodyPr/>
          <a:lstStyle/>
          <a:p>
            <a:endParaRPr lang="en-CA" sz="700"/>
          </a:p>
        </p:txBody>
      </p:sp>
      <p:sp>
        <p:nvSpPr>
          <p:cNvPr id="675" name="Freeform 43">
            <a:extLst>
              <a:ext uri="{FF2B5EF4-FFF2-40B4-BE49-F238E27FC236}">
                <a16:creationId xmlns:a16="http://schemas.microsoft.com/office/drawing/2014/main" id="{1F277519-7AB7-1A18-01C5-C7A808DB6543}"/>
              </a:ext>
            </a:extLst>
          </p:cNvPr>
          <p:cNvSpPr/>
          <p:nvPr/>
        </p:nvSpPr>
        <p:spPr>
          <a:xfrm>
            <a:off x="1041433" y="2880619"/>
            <a:ext cx="875018" cy="257003"/>
          </a:xfrm>
          <a:custGeom>
            <a:avLst/>
            <a:gdLst/>
            <a:ahLst/>
            <a:cxnLst/>
            <a:rect l="l" t="t" r="r" b="b"/>
            <a:pathLst>
              <a:path w="1750035" h="514005">
                <a:moveTo>
                  <a:pt x="0" y="0"/>
                </a:moveTo>
                <a:lnTo>
                  <a:pt x="1750035" y="0"/>
                </a:lnTo>
                <a:lnTo>
                  <a:pt x="1750035" y="514005"/>
                </a:lnTo>
                <a:lnTo>
                  <a:pt x="0" y="514005"/>
                </a:lnTo>
                <a:lnTo>
                  <a:pt x="0" y="0"/>
                </a:lnTo>
                <a:close/>
              </a:path>
            </a:pathLst>
          </a:custGeom>
          <a:blipFill>
            <a:blip r:embed="rId27"/>
            <a:stretch>
              <a:fillRect t="-1212" b="-1212"/>
            </a:stretch>
          </a:blipFill>
        </p:spPr>
        <p:txBody>
          <a:bodyPr/>
          <a:lstStyle/>
          <a:p>
            <a:endParaRPr lang="en-CA" sz="700"/>
          </a:p>
        </p:txBody>
      </p:sp>
      <p:sp>
        <p:nvSpPr>
          <p:cNvPr id="676" name="TextBox 44">
            <a:extLst>
              <a:ext uri="{FF2B5EF4-FFF2-40B4-BE49-F238E27FC236}">
                <a16:creationId xmlns:a16="http://schemas.microsoft.com/office/drawing/2014/main" id="{1A08D34A-6508-B144-3774-7316279A5087}"/>
              </a:ext>
            </a:extLst>
          </p:cNvPr>
          <p:cNvSpPr txBox="1"/>
          <p:nvPr/>
        </p:nvSpPr>
        <p:spPr>
          <a:xfrm>
            <a:off x="309443" y="1003668"/>
            <a:ext cx="1046728" cy="453009"/>
          </a:xfrm>
          <a:prstGeom prst="rect">
            <a:avLst/>
          </a:prstGeom>
        </p:spPr>
        <p:txBody>
          <a:bodyPr lIns="0" tIns="0" rIns="0" bIns="0" rtlCol="0" anchor="t">
            <a:spAutoFit/>
          </a:bodyPr>
          <a:lstStyle/>
          <a:p>
            <a:pPr algn="ctr">
              <a:lnSpc>
                <a:spcPts val="1223"/>
              </a:lnSpc>
            </a:pPr>
            <a:r>
              <a:rPr lang="en-US" sz="941" b="1" spc="47" dirty="0">
                <a:solidFill>
                  <a:srgbClr val="191919"/>
                </a:solidFill>
                <a:latin typeface="Montserrat Medium"/>
                <a:ea typeface="Montserrat Medium"/>
                <a:cs typeface="Montserrat Medium"/>
                <a:sym typeface="Montserrat Medium"/>
              </a:rPr>
              <a:t>CHANGEMENT DE DIRECTION (AVRIL 2022)</a:t>
            </a:r>
          </a:p>
        </p:txBody>
      </p:sp>
      <p:sp>
        <p:nvSpPr>
          <p:cNvPr id="677" name="TextBox 45">
            <a:extLst>
              <a:ext uri="{FF2B5EF4-FFF2-40B4-BE49-F238E27FC236}">
                <a16:creationId xmlns:a16="http://schemas.microsoft.com/office/drawing/2014/main" id="{DEDE3031-16A6-6AB7-44C2-C8D4E1BEB293}"/>
              </a:ext>
            </a:extLst>
          </p:cNvPr>
          <p:cNvSpPr txBox="1"/>
          <p:nvPr/>
        </p:nvSpPr>
        <p:spPr>
          <a:xfrm>
            <a:off x="1541038" y="1030578"/>
            <a:ext cx="1450411" cy="299121"/>
          </a:xfrm>
          <a:prstGeom prst="rect">
            <a:avLst/>
          </a:prstGeom>
        </p:spPr>
        <p:txBody>
          <a:bodyPr lIns="0" tIns="0" rIns="0" bIns="0" rtlCol="0" anchor="t">
            <a:spAutoFit/>
          </a:bodyPr>
          <a:lstStyle/>
          <a:p>
            <a:pPr algn="ctr">
              <a:lnSpc>
                <a:spcPts val="1224"/>
              </a:lnSpc>
            </a:pPr>
            <a:r>
              <a:rPr lang="en-US" sz="941" b="1" spc="47" dirty="0">
                <a:solidFill>
                  <a:srgbClr val="191919"/>
                </a:solidFill>
                <a:latin typeface="Montserrat Medium"/>
                <a:ea typeface="Montserrat Medium"/>
                <a:cs typeface="Montserrat Medium"/>
                <a:sym typeface="Montserrat Medium"/>
              </a:rPr>
              <a:t>PARTENARIATS DU DHDP V.2</a:t>
            </a:r>
          </a:p>
        </p:txBody>
      </p:sp>
      <p:sp>
        <p:nvSpPr>
          <p:cNvPr id="678" name="TextBox 46">
            <a:extLst>
              <a:ext uri="{FF2B5EF4-FFF2-40B4-BE49-F238E27FC236}">
                <a16:creationId xmlns:a16="http://schemas.microsoft.com/office/drawing/2014/main" id="{4E3CDFD5-49D3-84CF-CB8A-DF13FEBAEE4E}"/>
              </a:ext>
            </a:extLst>
          </p:cNvPr>
          <p:cNvSpPr txBox="1"/>
          <p:nvPr/>
        </p:nvSpPr>
        <p:spPr>
          <a:xfrm>
            <a:off x="2158663" y="3976464"/>
            <a:ext cx="1542965" cy="553037"/>
          </a:xfrm>
          <a:prstGeom prst="rect">
            <a:avLst/>
          </a:prstGeom>
        </p:spPr>
        <p:txBody>
          <a:bodyPr lIns="0" tIns="0" rIns="0" bIns="0" rtlCol="0" anchor="t">
            <a:spAutoFit/>
          </a:bodyPr>
          <a:lstStyle/>
          <a:p>
            <a:pPr>
              <a:lnSpc>
                <a:spcPts val="1138"/>
              </a:lnSpc>
            </a:pPr>
            <a:r>
              <a:rPr lang="en-US" sz="759" spc="38" dirty="0">
                <a:solidFill>
                  <a:srgbClr val="191919"/>
                </a:solidFill>
                <a:latin typeface="Montserrat"/>
                <a:ea typeface="Montserrat"/>
                <a:cs typeface="Montserrat"/>
                <a:sym typeface="Montserrat"/>
              </a:rPr>
              <a:t>Interrogation et </a:t>
            </a:r>
            <a:r>
              <a:rPr lang="en-US" sz="759" spc="38" dirty="0" err="1">
                <a:solidFill>
                  <a:srgbClr val="191919"/>
                </a:solidFill>
                <a:latin typeface="Montserrat"/>
                <a:ea typeface="Montserrat"/>
                <a:cs typeface="Montserrat"/>
                <a:sym typeface="Montserrat"/>
              </a:rPr>
              <a:t>analyse</a:t>
            </a:r>
            <a:r>
              <a:rPr lang="en-US" sz="759" spc="38" dirty="0">
                <a:solidFill>
                  <a:srgbClr val="191919"/>
                </a:solidFill>
                <a:latin typeface="Montserrat"/>
                <a:ea typeface="Montserrat"/>
                <a:cs typeface="Montserrat"/>
                <a:sym typeface="Montserrat"/>
              </a:rPr>
              <a:t> </a:t>
            </a:r>
            <a:r>
              <a:rPr lang="en-US" sz="759" spc="38" dirty="0" err="1">
                <a:solidFill>
                  <a:srgbClr val="191919"/>
                </a:solidFill>
                <a:latin typeface="Montserrat"/>
                <a:ea typeface="Montserrat"/>
                <a:cs typeface="Montserrat"/>
                <a:sym typeface="Montserrat"/>
              </a:rPr>
              <a:t>fédérées</a:t>
            </a:r>
            <a:r>
              <a:rPr lang="en-US" sz="759" spc="38" dirty="0">
                <a:solidFill>
                  <a:srgbClr val="191919"/>
                </a:solidFill>
                <a:latin typeface="Montserrat"/>
                <a:ea typeface="Montserrat"/>
                <a:cs typeface="Montserrat"/>
                <a:sym typeface="Montserrat"/>
              </a:rPr>
              <a:t> </a:t>
            </a:r>
            <a:r>
              <a:rPr lang="en-US" sz="759" spc="38" dirty="0" err="1">
                <a:solidFill>
                  <a:srgbClr val="191919"/>
                </a:solidFill>
                <a:latin typeface="Montserrat"/>
                <a:ea typeface="Montserrat"/>
                <a:cs typeface="Montserrat"/>
                <a:sym typeface="Montserrat"/>
              </a:rPr>
              <a:t>en</a:t>
            </a:r>
            <a:r>
              <a:rPr lang="en-US" sz="759" spc="38" dirty="0">
                <a:solidFill>
                  <a:srgbClr val="191919"/>
                </a:solidFill>
                <a:latin typeface="Montserrat"/>
                <a:ea typeface="Montserrat"/>
                <a:cs typeface="Montserrat"/>
                <a:sym typeface="Montserrat"/>
              </a:rPr>
              <a:t> source ouverte de données multi-</a:t>
            </a:r>
            <a:r>
              <a:rPr lang="en-US" sz="759" spc="38" dirty="0" err="1">
                <a:solidFill>
                  <a:srgbClr val="191919"/>
                </a:solidFill>
                <a:latin typeface="Montserrat"/>
                <a:ea typeface="Montserrat"/>
                <a:cs typeface="Montserrat"/>
                <a:sym typeface="Montserrat"/>
              </a:rPr>
              <a:t>omiques</a:t>
            </a:r>
            <a:r>
              <a:rPr lang="en-US" sz="759" spc="38" dirty="0">
                <a:solidFill>
                  <a:srgbClr val="191919"/>
                </a:solidFill>
                <a:latin typeface="Montserrat"/>
                <a:ea typeface="Montserrat"/>
                <a:cs typeface="Montserrat"/>
                <a:sym typeface="Montserrat"/>
              </a:rPr>
              <a:t> et de données de santé </a:t>
            </a:r>
          </a:p>
        </p:txBody>
      </p:sp>
      <p:sp>
        <p:nvSpPr>
          <p:cNvPr id="679" name="TextBox 47">
            <a:extLst>
              <a:ext uri="{FF2B5EF4-FFF2-40B4-BE49-F238E27FC236}">
                <a16:creationId xmlns:a16="http://schemas.microsoft.com/office/drawing/2014/main" id="{069DD2E8-1ACE-3649-E346-011A87EBE068}"/>
              </a:ext>
            </a:extLst>
          </p:cNvPr>
          <p:cNvSpPr txBox="1"/>
          <p:nvPr/>
        </p:nvSpPr>
        <p:spPr>
          <a:xfrm>
            <a:off x="3175956" y="1022363"/>
            <a:ext cx="974401" cy="555793"/>
          </a:xfrm>
          <a:prstGeom prst="rect">
            <a:avLst/>
          </a:prstGeom>
        </p:spPr>
        <p:txBody>
          <a:bodyPr lIns="0" tIns="0" rIns="0" bIns="0" rtlCol="0" anchor="t">
            <a:spAutoFit/>
          </a:bodyPr>
          <a:lstStyle/>
          <a:p>
            <a:pPr algn="ctr">
              <a:lnSpc>
                <a:spcPts val="1101"/>
              </a:lnSpc>
            </a:pPr>
            <a:r>
              <a:rPr lang="en-US" sz="847" b="1" spc="42">
                <a:solidFill>
                  <a:srgbClr val="191919"/>
                </a:solidFill>
                <a:latin typeface="Montserrat Medium"/>
                <a:ea typeface="Montserrat Medium"/>
                <a:cs typeface="Montserrat Medium"/>
                <a:sym typeface="Montserrat Medium"/>
              </a:rPr>
              <a:t>APPROBATION D’ISDE ET RELANCE (JANVIER 2024) </a:t>
            </a:r>
          </a:p>
        </p:txBody>
      </p:sp>
      <p:sp>
        <p:nvSpPr>
          <p:cNvPr id="680" name="TextBox 48">
            <a:extLst>
              <a:ext uri="{FF2B5EF4-FFF2-40B4-BE49-F238E27FC236}">
                <a16:creationId xmlns:a16="http://schemas.microsoft.com/office/drawing/2014/main" id="{16C48C66-43CA-4A79-EA3D-D8F07EF054F7}"/>
              </a:ext>
            </a:extLst>
          </p:cNvPr>
          <p:cNvSpPr txBox="1"/>
          <p:nvPr/>
        </p:nvSpPr>
        <p:spPr>
          <a:xfrm>
            <a:off x="4398764" y="1064800"/>
            <a:ext cx="950021" cy="299121"/>
          </a:xfrm>
          <a:prstGeom prst="rect">
            <a:avLst/>
          </a:prstGeom>
        </p:spPr>
        <p:txBody>
          <a:bodyPr lIns="0" tIns="0" rIns="0" bIns="0" rtlCol="0" anchor="t">
            <a:spAutoFit/>
          </a:bodyPr>
          <a:lstStyle/>
          <a:p>
            <a:pPr algn="ctr">
              <a:lnSpc>
                <a:spcPts val="1224"/>
              </a:lnSpc>
              <a:spcBef>
                <a:spcPct val="0"/>
              </a:spcBef>
            </a:pPr>
            <a:r>
              <a:rPr lang="en-US" sz="941" b="1" spc="47">
                <a:solidFill>
                  <a:srgbClr val="191919"/>
                </a:solidFill>
                <a:latin typeface="Montserrat Medium"/>
                <a:ea typeface="Montserrat Medium"/>
                <a:cs typeface="Montserrat Medium"/>
                <a:sym typeface="Montserrat Medium"/>
              </a:rPr>
              <a:t>PRINCIPALES PRIORITÉS</a:t>
            </a:r>
          </a:p>
        </p:txBody>
      </p:sp>
      <p:sp>
        <p:nvSpPr>
          <p:cNvPr id="681" name="TextBox 49">
            <a:extLst>
              <a:ext uri="{FF2B5EF4-FFF2-40B4-BE49-F238E27FC236}">
                <a16:creationId xmlns:a16="http://schemas.microsoft.com/office/drawing/2014/main" id="{F0331495-A78A-F122-6339-660C003D97F3}"/>
              </a:ext>
            </a:extLst>
          </p:cNvPr>
          <p:cNvSpPr txBox="1"/>
          <p:nvPr/>
        </p:nvSpPr>
        <p:spPr>
          <a:xfrm>
            <a:off x="2158663" y="3272369"/>
            <a:ext cx="1542965" cy="270330"/>
          </a:xfrm>
          <a:prstGeom prst="rect">
            <a:avLst/>
          </a:prstGeom>
        </p:spPr>
        <p:txBody>
          <a:bodyPr lIns="0" tIns="0" rIns="0" bIns="0" rtlCol="0" anchor="t">
            <a:spAutoFit/>
          </a:bodyPr>
          <a:lstStyle/>
          <a:p>
            <a:pPr>
              <a:lnSpc>
                <a:spcPts val="1111"/>
              </a:lnSpc>
            </a:pPr>
            <a:r>
              <a:rPr lang="en-US" sz="741" spc="37">
                <a:solidFill>
                  <a:srgbClr val="191919"/>
                </a:solidFill>
                <a:latin typeface="Montserrat"/>
                <a:ea typeface="Montserrat"/>
                <a:cs typeface="Montserrat"/>
                <a:sym typeface="Montserrat"/>
              </a:rPr>
              <a:t>Système fédéré d'apprentissage automatique </a:t>
            </a:r>
          </a:p>
        </p:txBody>
      </p:sp>
      <p:sp>
        <p:nvSpPr>
          <p:cNvPr id="682" name="TextBox 50">
            <a:extLst>
              <a:ext uri="{FF2B5EF4-FFF2-40B4-BE49-F238E27FC236}">
                <a16:creationId xmlns:a16="http://schemas.microsoft.com/office/drawing/2014/main" id="{9DD21D56-E2FA-744D-261E-8143F41527D8}"/>
              </a:ext>
            </a:extLst>
          </p:cNvPr>
          <p:cNvSpPr txBox="1"/>
          <p:nvPr/>
        </p:nvSpPr>
        <p:spPr>
          <a:xfrm>
            <a:off x="2158663" y="2858503"/>
            <a:ext cx="1542965" cy="270908"/>
          </a:xfrm>
          <a:prstGeom prst="rect">
            <a:avLst/>
          </a:prstGeom>
        </p:spPr>
        <p:txBody>
          <a:bodyPr lIns="0" tIns="0" rIns="0" bIns="0" rtlCol="0" anchor="t">
            <a:spAutoFit/>
          </a:bodyPr>
          <a:lstStyle/>
          <a:p>
            <a:pPr>
              <a:lnSpc>
                <a:spcPts val="1138"/>
              </a:lnSpc>
            </a:pPr>
            <a:r>
              <a:rPr lang="en-US" sz="759" spc="38">
                <a:solidFill>
                  <a:srgbClr val="191919"/>
                </a:solidFill>
                <a:latin typeface="Montserrat"/>
                <a:ea typeface="Montserrat"/>
                <a:cs typeface="Montserrat"/>
                <a:sym typeface="Montserrat"/>
              </a:rPr>
              <a:t>Gestion de la politique des données</a:t>
            </a:r>
          </a:p>
        </p:txBody>
      </p:sp>
      <p:sp>
        <p:nvSpPr>
          <p:cNvPr id="683" name="TextBox 51">
            <a:extLst>
              <a:ext uri="{FF2B5EF4-FFF2-40B4-BE49-F238E27FC236}">
                <a16:creationId xmlns:a16="http://schemas.microsoft.com/office/drawing/2014/main" id="{2512463B-C862-7DEE-40D1-AA4C5B9DB3F4}"/>
              </a:ext>
            </a:extLst>
          </p:cNvPr>
          <p:cNvSpPr txBox="1"/>
          <p:nvPr/>
        </p:nvSpPr>
        <p:spPr>
          <a:xfrm>
            <a:off x="1099304" y="2537583"/>
            <a:ext cx="2451799" cy="153375"/>
          </a:xfrm>
          <a:prstGeom prst="rect">
            <a:avLst/>
          </a:prstGeom>
        </p:spPr>
        <p:txBody>
          <a:bodyPr lIns="0" tIns="0" rIns="0" bIns="0" rtlCol="0" anchor="t">
            <a:spAutoFit/>
          </a:bodyPr>
          <a:lstStyle/>
          <a:p>
            <a:pPr algn="ctr">
              <a:lnSpc>
                <a:spcPts val="1342"/>
              </a:lnSpc>
            </a:pPr>
            <a:r>
              <a:rPr lang="en-US" sz="894" spc="45" dirty="0">
                <a:solidFill>
                  <a:srgbClr val="58595B"/>
                </a:solidFill>
                <a:latin typeface="Montserrat"/>
                <a:ea typeface="Montserrat"/>
                <a:cs typeface="Montserrat"/>
                <a:sym typeface="Montserrat"/>
              </a:rPr>
              <a:t>Nouveaux </a:t>
            </a:r>
            <a:r>
              <a:rPr lang="en-US" sz="894" spc="45" dirty="0" err="1">
                <a:solidFill>
                  <a:srgbClr val="58595B"/>
                </a:solidFill>
                <a:latin typeface="Montserrat"/>
                <a:ea typeface="Montserrat"/>
                <a:cs typeface="Montserrat"/>
                <a:sym typeface="Montserrat"/>
              </a:rPr>
              <a:t>partenaires</a:t>
            </a:r>
            <a:r>
              <a:rPr lang="en-US" sz="894" spc="45" dirty="0">
                <a:solidFill>
                  <a:srgbClr val="58595B"/>
                </a:solidFill>
                <a:latin typeface="Montserrat"/>
                <a:ea typeface="Montserrat"/>
                <a:cs typeface="Montserrat"/>
                <a:sym typeface="Montserrat"/>
              </a:rPr>
              <a:t> du </a:t>
            </a:r>
            <a:r>
              <a:rPr lang="en-US" sz="894" spc="45" dirty="0" err="1">
                <a:solidFill>
                  <a:srgbClr val="58595B"/>
                </a:solidFill>
                <a:latin typeface="Montserrat"/>
                <a:ea typeface="Montserrat"/>
                <a:cs typeface="Montserrat"/>
                <a:sym typeface="Montserrat"/>
              </a:rPr>
              <a:t>secteur</a:t>
            </a:r>
            <a:r>
              <a:rPr lang="en-US" sz="894" spc="45" dirty="0">
                <a:solidFill>
                  <a:srgbClr val="58595B"/>
                </a:solidFill>
                <a:latin typeface="Montserrat"/>
                <a:ea typeface="Montserrat"/>
                <a:cs typeface="Montserrat"/>
                <a:sym typeface="Montserrat"/>
              </a:rPr>
              <a:t> </a:t>
            </a:r>
            <a:r>
              <a:rPr lang="en-US" sz="894" spc="45" dirty="0" err="1">
                <a:solidFill>
                  <a:srgbClr val="58595B"/>
                </a:solidFill>
                <a:latin typeface="Montserrat"/>
                <a:ea typeface="Montserrat"/>
                <a:cs typeface="Montserrat"/>
                <a:sym typeface="Montserrat"/>
              </a:rPr>
              <a:t>privé</a:t>
            </a:r>
            <a:r>
              <a:rPr lang="en-US" sz="894" spc="45" dirty="0">
                <a:solidFill>
                  <a:srgbClr val="58595B"/>
                </a:solidFill>
                <a:latin typeface="Montserrat"/>
                <a:ea typeface="Montserrat"/>
                <a:cs typeface="Montserrat"/>
                <a:sym typeface="Montserrat"/>
              </a:rPr>
              <a:t> </a:t>
            </a:r>
          </a:p>
        </p:txBody>
      </p:sp>
      <p:sp>
        <p:nvSpPr>
          <p:cNvPr id="684" name="TextBox 52">
            <a:extLst>
              <a:ext uri="{FF2B5EF4-FFF2-40B4-BE49-F238E27FC236}">
                <a16:creationId xmlns:a16="http://schemas.microsoft.com/office/drawing/2014/main" id="{6CD4D561-645A-614E-792B-1D80150872A0}"/>
              </a:ext>
            </a:extLst>
          </p:cNvPr>
          <p:cNvSpPr txBox="1"/>
          <p:nvPr/>
        </p:nvSpPr>
        <p:spPr>
          <a:xfrm>
            <a:off x="1281599" y="3716829"/>
            <a:ext cx="1969288" cy="153375"/>
          </a:xfrm>
          <a:prstGeom prst="rect">
            <a:avLst/>
          </a:prstGeom>
        </p:spPr>
        <p:txBody>
          <a:bodyPr lIns="0" tIns="0" rIns="0" bIns="0" rtlCol="0" anchor="t">
            <a:spAutoFit/>
          </a:bodyPr>
          <a:lstStyle/>
          <a:p>
            <a:pPr algn="ctr">
              <a:lnSpc>
                <a:spcPts val="1342"/>
              </a:lnSpc>
            </a:pPr>
            <a:r>
              <a:rPr lang="en-US" sz="894" spc="45">
                <a:solidFill>
                  <a:srgbClr val="58595B"/>
                </a:solidFill>
                <a:latin typeface="Montserrat"/>
                <a:ea typeface="Montserrat"/>
                <a:cs typeface="Montserrat"/>
                <a:sym typeface="Montserrat"/>
              </a:rPr>
              <a:t>Partenaire en source ouverte</a:t>
            </a:r>
          </a:p>
        </p:txBody>
      </p:sp>
      <p:sp>
        <p:nvSpPr>
          <p:cNvPr id="685" name="TextBox 53">
            <a:extLst>
              <a:ext uri="{FF2B5EF4-FFF2-40B4-BE49-F238E27FC236}">
                <a16:creationId xmlns:a16="http://schemas.microsoft.com/office/drawing/2014/main" id="{C3D7BD7D-106B-0AA6-5C70-FDA263B78CE3}"/>
              </a:ext>
            </a:extLst>
          </p:cNvPr>
          <p:cNvSpPr txBox="1"/>
          <p:nvPr/>
        </p:nvSpPr>
        <p:spPr>
          <a:xfrm>
            <a:off x="7989071" y="1064800"/>
            <a:ext cx="950021" cy="453009"/>
          </a:xfrm>
          <a:prstGeom prst="rect">
            <a:avLst/>
          </a:prstGeom>
        </p:spPr>
        <p:txBody>
          <a:bodyPr lIns="0" tIns="0" rIns="0" bIns="0" rtlCol="0" anchor="t">
            <a:spAutoFit/>
          </a:bodyPr>
          <a:lstStyle/>
          <a:p>
            <a:pPr algn="ctr">
              <a:lnSpc>
                <a:spcPts val="1224"/>
              </a:lnSpc>
            </a:pPr>
            <a:r>
              <a:rPr lang="en-US" sz="941" b="1" spc="47" dirty="0">
                <a:solidFill>
                  <a:srgbClr val="191919"/>
                </a:solidFill>
                <a:latin typeface="Montserrat Medium"/>
                <a:ea typeface="Montserrat Medium"/>
                <a:cs typeface="Montserrat Medium"/>
                <a:sym typeface="Montserrat Medium"/>
              </a:rPr>
              <a:t>FIN DU PROJET (MARS 2027) </a:t>
            </a:r>
          </a:p>
        </p:txBody>
      </p:sp>
    </p:spTree>
    <p:extLst>
      <p:ext uri="{BB962C8B-B14F-4D97-AF65-F5344CB8AC3E}">
        <p14:creationId xmlns:p14="http://schemas.microsoft.com/office/powerpoint/2010/main" val="294834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7">
          <a:extLst>
            <a:ext uri="{FF2B5EF4-FFF2-40B4-BE49-F238E27FC236}">
              <a16:creationId xmlns:a16="http://schemas.microsoft.com/office/drawing/2014/main" id="{2848597D-5F91-C804-9A7E-6446F69E4FA0}"/>
            </a:ext>
          </a:extLst>
        </p:cNvPr>
        <p:cNvGrpSpPr/>
        <p:nvPr/>
      </p:nvGrpSpPr>
      <p:grpSpPr>
        <a:xfrm>
          <a:off x="0" y="0"/>
          <a:ext cx="0" cy="0"/>
          <a:chOff x="0" y="0"/>
          <a:chExt cx="0" cy="0"/>
        </a:xfrm>
      </p:grpSpPr>
      <p:sp>
        <p:nvSpPr>
          <p:cNvPr id="5" name="Google Shape;659;p145">
            <a:extLst>
              <a:ext uri="{FF2B5EF4-FFF2-40B4-BE49-F238E27FC236}">
                <a16:creationId xmlns:a16="http://schemas.microsoft.com/office/drawing/2014/main" id="{F989AB0D-9952-3A78-4122-3985B725DBB8}"/>
              </a:ext>
            </a:extLst>
          </p:cNvPr>
          <p:cNvSpPr txBox="1"/>
          <p:nvPr>
            <p:custDataLst>
              <p:tags r:id="rId1"/>
            </p:custDataLst>
          </p:nvPr>
        </p:nvSpPr>
        <p:spPr>
          <a:xfrm>
            <a:off x="493647" y="2307449"/>
            <a:ext cx="2708036" cy="530884"/>
          </a:xfrm>
          <a:prstGeom prst="rect">
            <a:avLst/>
          </a:prstGeom>
          <a:noFill/>
          <a:ln>
            <a:noFill/>
          </a:ln>
        </p:spPr>
        <p:txBody>
          <a:bodyPr spcFirstLastPara="1" wrap="square" lIns="91425" tIns="91425" rIns="91425" bIns="91425" anchor="t" anchorCtr="0">
            <a:spAutoFit/>
          </a:bodyPr>
          <a:lstStyle/>
          <a:p>
            <a:pPr>
              <a:buSzPts val="2500"/>
            </a:pPr>
            <a:r>
              <a:rPr lang="fr-CA" sz="2250" b="1">
                <a:solidFill>
                  <a:srgbClr val="00434F"/>
                </a:solidFill>
                <a:latin typeface="Montserrat"/>
                <a:ea typeface="Montserrat"/>
                <a:cs typeface="Montserrat"/>
                <a:sym typeface="Montserrat"/>
              </a:rPr>
              <a:t>Structure de la DHDP</a:t>
            </a:r>
          </a:p>
        </p:txBody>
      </p:sp>
      <p:grpSp>
        <p:nvGrpSpPr>
          <p:cNvPr id="2" name="Group 2">
            <a:extLst>
              <a:ext uri="{FF2B5EF4-FFF2-40B4-BE49-F238E27FC236}">
                <a16:creationId xmlns:a16="http://schemas.microsoft.com/office/drawing/2014/main" id="{E04CC940-B55A-5AA2-53E3-E4B6D5488522}"/>
              </a:ext>
            </a:extLst>
          </p:cNvPr>
          <p:cNvGrpSpPr/>
          <p:nvPr/>
        </p:nvGrpSpPr>
        <p:grpSpPr>
          <a:xfrm>
            <a:off x="6241571" y="255175"/>
            <a:ext cx="1318442" cy="1239803"/>
            <a:chOff x="0" y="0"/>
            <a:chExt cx="864354" cy="812800"/>
          </a:xfrm>
        </p:grpSpPr>
        <p:sp>
          <p:nvSpPr>
            <p:cNvPr id="4" name="Freeform 3">
              <a:extLst>
                <a:ext uri="{FF2B5EF4-FFF2-40B4-BE49-F238E27FC236}">
                  <a16:creationId xmlns:a16="http://schemas.microsoft.com/office/drawing/2014/main" id="{D44DE3DA-BA82-9255-D88A-AED0364EFC5A}"/>
                </a:ext>
              </a:extLst>
            </p:cNvPr>
            <p:cNvSpPr/>
            <p:nvPr/>
          </p:nvSpPr>
          <p:spPr>
            <a:xfrm>
              <a:off x="0" y="0"/>
              <a:ext cx="864354" cy="812800"/>
            </a:xfrm>
            <a:custGeom>
              <a:avLst/>
              <a:gdLst/>
              <a:ahLst/>
              <a:cxnLst/>
              <a:rect l="l" t="t" r="r" b="b"/>
              <a:pathLst>
                <a:path w="864354" h="812800">
                  <a:moveTo>
                    <a:pt x="432177" y="0"/>
                  </a:moveTo>
                  <a:cubicBezTo>
                    <a:pt x="193492" y="0"/>
                    <a:pt x="0" y="181951"/>
                    <a:pt x="0" y="406400"/>
                  </a:cubicBezTo>
                  <a:cubicBezTo>
                    <a:pt x="0" y="630849"/>
                    <a:pt x="193492" y="812800"/>
                    <a:pt x="432177" y="812800"/>
                  </a:cubicBezTo>
                  <a:cubicBezTo>
                    <a:pt x="670862" y="812800"/>
                    <a:pt x="864354" y="630849"/>
                    <a:pt x="864354" y="406400"/>
                  </a:cubicBezTo>
                  <a:cubicBezTo>
                    <a:pt x="864354" y="181951"/>
                    <a:pt x="670862" y="0"/>
                    <a:pt x="432177" y="0"/>
                  </a:cubicBezTo>
                  <a:close/>
                </a:path>
              </a:pathLst>
            </a:custGeom>
            <a:solidFill>
              <a:srgbClr val="00879D"/>
            </a:solidFill>
            <a:ln cap="sq">
              <a:noFill/>
              <a:prstDash val="solid"/>
              <a:miter/>
            </a:ln>
          </p:spPr>
          <p:txBody>
            <a:bodyPr/>
            <a:lstStyle/>
            <a:p>
              <a:endParaRPr lang="en-CA"/>
            </a:p>
          </p:txBody>
        </p:sp>
        <p:sp>
          <p:nvSpPr>
            <p:cNvPr id="6" name="TextBox 4">
              <a:extLst>
                <a:ext uri="{FF2B5EF4-FFF2-40B4-BE49-F238E27FC236}">
                  <a16:creationId xmlns:a16="http://schemas.microsoft.com/office/drawing/2014/main" id="{6350261A-DA12-F19D-94B5-B2C84E5734A1}"/>
                </a:ext>
              </a:extLst>
            </p:cNvPr>
            <p:cNvSpPr txBox="1"/>
            <p:nvPr/>
          </p:nvSpPr>
          <p:spPr>
            <a:xfrm>
              <a:off x="81033" y="47625"/>
              <a:ext cx="702288" cy="688975"/>
            </a:xfrm>
            <a:prstGeom prst="rect">
              <a:avLst/>
            </a:prstGeom>
          </p:spPr>
          <p:txBody>
            <a:bodyPr lIns="50800" tIns="50800" rIns="50800" bIns="50800" rtlCol="0" anchor="ctr"/>
            <a:lstStyle/>
            <a:p>
              <a:pPr algn="ctr">
                <a:lnSpc>
                  <a:spcPts val="1553"/>
                </a:lnSpc>
              </a:pPr>
              <a:r>
                <a:rPr lang="fr-CA" sz="1109" b="1" noProof="0" dirty="0">
                  <a:solidFill>
                    <a:srgbClr val="FFFFFF"/>
                  </a:solidFill>
                  <a:latin typeface="Montserrat Semi-Bold"/>
                  <a:ea typeface="Montserrat Semi-Bold"/>
                  <a:cs typeface="Montserrat Semi-Bold"/>
                  <a:sym typeface="Montserrat Semi-Bold"/>
                </a:rPr>
                <a:t>CA de l’IRTF et comité exécutif de la DHDP</a:t>
              </a:r>
            </a:p>
          </p:txBody>
        </p:sp>
      </p:grpSp>
      <p:grpSp>
        <p:nvGrpSpPr>
          <p:cNvPr id="7" name="Group 5">
            <a:extLst>
              <a:ext uri="{FF2B5EF4-FFF2-40B4-BE49-F238E27FC236}">
                <a16:creationId xmlns:a16="http://schemas.microsoft.com/office/drawing/2014/main" id="{5D002030-F292-F3D1-4841-2BD9D06E4C01}"/>
              </a:ext>
            </a:extLst>
          </p:cNvPr>
          <p:cNvGrpSpPr/>
          <p:nvPr/>
        </p:nvGrpSpPr>
        <p:grpSpPr>
          <a:xfrm>
            <a:off x="3059129" y="255175"/>
            <a:ext cx="1332110" cy="1239803"/>
            <a:chOff x="0" y="0"/>
            <a:chExt cx="873315" cy="812800"/>
          </a:xfrm>
        </p:grpSpPr>
        <p:sp>
          <p:nvSpPr>
            <p:cNvPr id="8" name="Freeform 6">
              <a:extLst>
                <a:ext uri="{FF2B5EF4-FFF2-40B4-BE49-F238E27FC236}">
                  <a16:creationId xmlns:a16="http://schemas.microsoft.com/office/drawing/2014/main" id="{69224F45-8A8D-949E-CFEF-2D5802508BCD}"/>
                </a:ext>
              </a:extLst>
            </p:cNvPr>
            <p:cNvSpPr/>
            <p:nvPr/>
          </p:nvSpPr>
          <p:spPr>
            <a:xfrm>
              <a:off x="0" y="0"/>
              <a:ext cx="873314" cy="812800"/>
            </a:xfrm>
            <a:custGeom>
              <a:avLst/>
              <a:gdLst/>
              <a:ahLst/>
              <a:cxnLst/>
              <a:rect l="l" t="t" r="r" b="b"/>
              <a:pathLst>
                <a:path w="873314" h="812800">
                  <a:moveTo>
                    <a:pt x="436657" y="0"/>
                  </a:moveTo>
                  <a:cubicBezTo>
                    <a:pt x="195498" y="0"/>
                    <a:pt x="0" y="181951"/>
                    <a:pt x="0" y="406400"/>
                  </a:cubicBezTo>
                  <a:cubicBezTo>
                    <a:pt x="0" y="630849"/>
                    <a:pt x="195498" y="812800"/>
                    <a:pt x="436657" y="812800"/>
                  </a:cubicBezTo>
                  <a:cubicBezTo>
                    <a:pt x="677816" y="812800"/>
                    <a:pt x="873314" y="630849"/>
                    <a:pt x="873314" y="406400"/>
                  </a:cubicBezTo>
                  <a:cubicBezTo>
                    <a:pt x="873314" y="181951"/>
                    <a:pt x="677816" y="0"/>
                    <a:pt x="436657" y="0"/>
                  </a:cubicBezTo>
                  <a:close/>
                </a:path>
              </a:pathLst>
            </a:custGeom>
            <a:solidFill>
              <a:srgbClr val="00879D"/>
            </a:solidFill>
          </p:spPr>
          <p:txBody>
            <a:bodyPr/>
            <a:lstStyle/>
            <a:p>
              <a:endParaRPr lang="en-CA"/>
            </a:p>
          </p:txBody>
        </p:sp>
        <p:sp>
          <p:nvSpPr>
            <p:cNvPr id="9" name="TextBox 7">
              <a:extLst>
                <a:ext uri="{FF2B5EF4-FFF2-40B4-BE49-F238E27FC236}">
                  <a16:creationId xmlns:a16="http://schemas.microsoft.com/office/drawing/2014/main" id="{5C3B706C-65E0-145C-5150-111268AE858B}"/>
                </a:ext>
              </a:extLst>
            </p:cNvPr>
            <p:cNvSpPr txBox="1"/>
            <p:nvPr/>
          </p:nvSpPr>
          <p:spPr>
            <a:xfrm>
              <a:off x="8960" y="47625"/>
              <a:ext cx="864355" cy="688975"/>
            </a:xfrm>
            <a:prstGeom prst="rect">
              <a:avLst/>
            </a:prstGeom>
          </p:spPr>
          <p:txBody>
            <a:bodyPr lIns="50800" tIns="50800" rIns="50800" bIns="50800" rtlCol="0" anchor="ctr"/>
            <a:lstStyle/>
            <a:p>
              <a:pPr algn="ctr">
                <a:lnSpc>
                  <a:spcPts val="1553"/>
                </a:lnSpc>
              </a:pPr>
              <a:r>
                <a:rPr lang="fr-FR" sz="1109" b="1" dirty="0">
                  <a:solidFill>
                    <a:srgbClr val="FFFFFF"/>
                  </a:solidFill>
                  <a:latin typeface="Montserrat Semi-Bold"/>
                  <a:ea typeface="Montserrat Semi-Bold"/>
                  <a:cs typeface="Montserrat Semi-Bold"/>
                  <a:sym typeface="Montserrat Semi-Bold"/>
                </a:rPr>
                <a:t>Innovation, Sciences et Développement économique Canada</a:t>
              </a:r>
              <a:endParaRPr lang="en-US" sz="1109" b="1" dirty="0">
                <a:solidFill>
                  <a:srgbClr val="FFFFFF"/>
                </a:solidFill>
                <a:latin typeface="Montserrat Semi-Bold"/>
                <a:ea typeface="Montserrat Semi-Bold"/>
                <a:cs typeface="Montserrat Semi-Bold"/>
                <a:sym typeface="Montserrat Semi-Bold"/>
              </a:endParaRPr>
            </a:p>
          </p:txBody>
        </p:sp>
      </p:grpSp>
      <p:grpSp>
        <p:nvGrpSpPr>
          <p:cNvPr id="10" name="Group 8">
            <a:extLst>
              <a:ext uri="{FF2B5EF4-FFF2-40B4-BE49-F238E27FC236}">
                <a16:creationId xmlns:a16="http://schemas.microsoft.com/office/drawing/2014/main" id="{CEB37AD5-ED92-4468-D85B-F1123A4F5FE6}"/>
              </a:ext>
            </a:extLst>
          </p:cNvPr>
          <p:cNvGrpSpPr/>
          <p:nvPr/>
        </p:nvGrpSpPr>
        <p:grpSpPr>
          <a:xfrm>
            <a:off x="3124953" y="1333634"/>
            <a:ext cx="1266284" cy="557146"/>
            <a:chOff x="0" y="-28575"/>
            <a:chExt cx="361387" cy="135856"/>
          </a:xfrm>
        </p:grpSpPr>
        <p:sp>
          <p:nvSpPr>
            <p:cNvPr id="11" name="Freeform 9">
              <a:extLst>
                <a:ext uri="{FF2B5EF4-FFF2-40B4-BE49-F238E27FC236}">
                  <a16:creationId xmlns:a16="http://schemas.microsoft.com/office/drawing/2014/main" id="{B7AED7C3-57EB-532E-BE72-CB4AEF98B63F}"/>
                </a:ext>
              </a:extLst>
            </p:cNvPr>
            <p:cNvSpPr/>
            <p:nvPr/>
          </p:nvSpPr>
          <p:spPr>
            <a:xfrm>
              <a:off x="0" y="-15929"/>
              <a:ext cx="361387" cy="107281"/>
            </a:xfrm>
            <a:custGeom>
              <a:avLst/>
              <a:gdLst/>
              <a:ahLst/>
              <a:cxnLst/>
              <a:rect l="l" t="t" r="r" b="b"/>
              <a:pathLst>
                <a:path w="361387" h="107281">
                  <a:moveTo>
                    <a:pt x="0" y="0"/>
                  </a:moveTo>
                  <a:lnTo>
                    <a:pt x="361387" y="0"/>
                  </a:lnTo>
                  <a:lnTo>
                    <a:pt x="361387" y="107281"/>
                  </a:lnTo>
                  <a:lnTo>
                    <a:pt x="0" y="107281"/>
                  </a:lnTo>
                  <a:close/>
                </a:path>
              </a:pathLst>
            </a:custGeom>
            <a:solidFill>
              <a:srgbClr val="FFFFFF"/>
            </a:solidFill>
            <a:ln w="9525" cap="sq">
              <a:solidFill>
                <a:srgbClr val="000000"/>
              </a:solidFill>
              <a:prstDash val="sysDot"/>
              <a:miter/>
            </a:ln>
          </p:spPr>
          <p:txBody>
            <a:bodyPr/>
            <a:lstStyle/>
            <a:p>
              <a:endParaRPr lang="en-CA"/>
            </a:p>
          </p:txBody>
        </p:sp>
        <p:sp>
          <p:nvSpPr>
            <p:cNvPr id="12" name="TextBox 10">
              <a:extLst>
                <a:ext uri="{FF2B5EF4-FFF2-40B4-BE49-F238E27FC236}">
                  <a16:creationId xmlns:a16="http://schemas.microsoft.com/office/drawing/2014/main" id="{7F669EDB-DCFE-33DC-313B-4BFE24BC0625}"/>
                </a:ext>
              </a:extLst>
            </p:cNvPr>
            <p:cNvSpPr txBox="1"/>
            <p:nvPr/>
          </p:nvSpPr>
          <p:spPr>
            <a:xfrm>
              <a:off x="0" y="-28575"/>
              <a:ext cx="361387" cy="135856"/>
            </a:xfrm>
            <a:prstGeom prst="rect">
              <a:avLst/>
            </a:prstGeom>
          </p:spPr>
          <p:txBody>
            <a:bodyPr lIns="50800" tIns="50800" rIns="50800" bIns="50800" rtlCol="0" anchor="ctr"/>
            <a:lstStyle/>
            <a:p>
              <a:pPr algn="ctr">
                <a:lnSpc>
                  <a:spcPts val="1413"/>
                </a:lnSpc>
              </a:pPr>
              <a:r>
                <a:rPr lang="en-US" sz="1009" dirty="0">
                  <a:solidFill>
                    <a:srgbClr val="000000"/>
                  </a:solidFill>
                  <a:latin typeface="Montserrat"/>
                  <a:ea typeface="Montserrat"/>
                  <a:cs typeface="Montserrat"/>
                  <a:sym typeface="Montserrat"/>
                </a:rPr>
                <a:t>Finance la DHDP</a:t>
              </a:r>
            </a:p>
          </p:txBody>
        </p:sp>
      </p:grpSp>
      <p:grpSp>
        <p:nvGrpSpPr>
          <p:cNvPr id="13" name="Group 11">
            <a:extLst>
              <a:ext uri="{FF2B5EF4-FFF2-40B4-BE49-F238E27FC236}">
                <a16:creationId xmlns:a16="http://schemas.microsoft.com/office/drawing/2014/main" id="{8813DDC3-2E57-D09D-C191-0FFE7D342FE8}"/>
              </a:ext>
            </a:extLst>
          </p:cNvPr>
          <p:cNvGrpSpPr/>
          <p:nvPr/>
        </p:nvGrpSpPr>
        <p:grpSpPr>
          <a:xfrm>
            <a:off x="4694200" y="1789929"/>
            <a:ext cx="1239803" cy="873220"/>
            <a:chOff x="0" y="0"/>
            <a:chExt cx="812800" cy="572473"/>
          </a:xfrm>
        </p:grpSpPr>
        <p:sp>
          <p:nvSpPr>
            <p:cNvPr id="14" name="Freeform 12">
              <a:extLst>
                <a:ext uri="{FF2B5EF4-FFF2-40B4-BE49-F238E27FC236}">
                  <a16:creationId xmlns:a16="http://schemas.microsoft.com/office/drawing/2014/main" id="{2E543AF3-D4F2-D1CE-03C2-7C4AB914815C}"/>
                </a:ext>
              </a:extLst>
            </p:cNvPr>
            <p:cNvSpPr/>
            <p:nvPr/>
          </p:nvSpPr>
          <p:spPr>
            <a:xfrm>
              <a:off x="0" y="0"/>
              <a:ext cx="812800" cy="572473"/>
            </a:xfrm>
            <a:custGeom>
              <a:avLst/>
              <a:gdLst/>
              <a:ahLst/>
              <a:cxnLst/>
              <a:rect l="l" t="t" r="r" b="b"/>
              <a:pathLst>
                <a:path w="812800" h="572473">
                  <a:moveTo>
                    <a:pt x="0" y="0"/>
                  </a:moveTo>
                  <a:lnTo>
                    <a:pt x="812800" y="0"/>
                  </a:lnTo>
                  <a:lnTo>
                    <a:pt x="812800" y="572473"/>
                  </a:lnTo>
                  <a:lnTo>
                    <a:pt x="0" y="572473"/>
                  </a:lnTo>
                  <a:close/>
                </a:path>
              </a:pathLst>
            </a:custGeom>
            <a:solidFill>
              <a:srgbClr val="00879D"/>
            </a:solidFill>
          </p:spPr>
          <p:txBody>
            <a:bodyPr/>
            <a:lstStyle/>
            <a:p>
              <a:endParaRPr lang="en-CA"/>
            </a:p>
          </p:txBody>
        </p:sp>
        <p:sp>
          <p:nvSpPr>
            <p:cNvPr id="15" name="TextBox 13">
              <a:extLst>
                <a:ext uri="{FF2B5EF4-FFF2-40B4-BE49-F238E27FC236}">
                  <a16:creationId xmlns:a16="http://schemas.microsoft.com/office/drawing/2014/main" id="{EE22EC45-1DC6-809F-F7BE-5CB8C671962B}"/>
                </a:ext>
              </a:extLst>
            </p:cNvPr>
            <p:cNvSpPr txBox="1"/>
            <p:nvPr/>
          </p:nvSpPr>
          <p:spPr>
            <a:xfrm>
              <a:off x="0" y="-19050"/>
              <a:ext cx="812800" cy="591523"/>
            </a:xfrm>
            <a:prstGeom prst="rect">
              <a:avLst/>
            </a:prstGeom>
          </p:spPr>
          <p:txBody>
            <a:bodyPr lIns="50800" tIns="50800" rIns="50800" bIns="50800" rtlCol="0" anchor="ctr"/>
            <a:lstStyle/>
            <a:p>
              <a:pPr algn="ctr">
                <a:lnSpc>
                  <a:spcPts val="1693"/>
                </a:lnSpc>
              </a:pPr>
              <a:r>
                <a:rPr lang="en-US" sz="1209" b="1" dirty="0">
                  <a:solidFill>
                    <a:srgbClr val="FFFFFF"/>
                  </a:solidFill>
                  <a:latin typeface="Montserrat Semi-Bold"/>
                  <a:ea typeface="Montserrat Semi-Bold"/>
                  <a:cs typeface="Montserrat Semi-Bold"/>
                  <a:sym typeface="Montserrat Semi-Bold"/>
                </a:rPr>
                <a:t>Personnel de </a:t>
              </a:r>
              <a:r>
                <a:rPr lang="en-US" sz="1209" b="1" dirty="0" err="1">
                  <a:solidFill>
                    <a:srgbClr val="FFFFFF"/>
                  </a:solidFill>
                  <a:latin typeface="Montserrat Semi-Bold"/>
                  <a:ea typeface="Montserrat Semi-Bold"/>
                  <a:cs typeface="Montserrat Semi-Bold"/>
                  <a:sym typeface="Montserrat Semi-Bold"/>
                </a:rPr>
                <a:t>l’IRTF</a:t>
              </a:r>
              <a:endParaRPr lang="en-US" sz="1209" b="1" dirty="0">
                <a:solidFill>
                  <a:srgbClr val="FFFFFF"/>
                </a:solidFill>
                <a:latin typeface="Montserrat Semi-Bold"/>
                <a:ea typeface="Montserrat Semi-Bold"/>
                <a:cs typeface="Montserrat Semi-Bold"/>
                <a:sym typeface="Montserrat Semi-Bold"/>
              </a:endParaRPr>
            </a:p>
          </p:txBody>
        </p:sp>
      </p:grpSp>
      <p:grpSp>
        <p:nvGrpSpPr>
          <p:cNvPr id="16" name="Group 14">
            <a:extLst>
              <a:ext uri="{FF2B5EF4-FFF2-40B4-BE49-F238E27FC236}">
                <a16:creationId xmlns:a16="http://schemas.microsoft.com/office/drawing/2014/main" id="{B5107175-E522-7FAD-CDAF-A2804480C67A}"/>
              </a:ext>
            </a:extLst>
          </p:cNvPr>
          <p:cNvGrpSpPr/>
          <p:nvPr/>
        </p:nvGrpSpPr>
        <p:grpSpPr>
          <a:xfrm>
            <a:off x="4638118" y="2538495"/>
            <a:ext cx="1351967" cy="482433"/>
            <a:chOff x="0" y="0"/>
            <a:chExt cx="500728" cy="178679"/>
          </a:xfrm>
        </p:grpSpPr>
        <p:sp>
          <p:nvSpPr>
            <p:cNvPr id="17" name="Freeform 15">
              <a:extLst>
                <a:ext uri="{FF2B5EF4-FFF2-40B4-BE49-F238E27FC236}">
                  <a16:creationId xmlns:a16="http://schemas.microsoft.com/office/drawing/2014/main" id="{0BD01171-AA21-5461-9F33-4A9ED8463D73}"/>
                </a:ext>
              </a:extLst>
            </p:cNvPr>
            <p:cNvSpPr/>
            <p:nvPr/>
          </p:nvSpPr>
          <p:spPr>
            <a:xfrm>
              <a:off x="0" y="0"/>
              <a:ext cx="500728" cy="178679"/>
            </a:xfrm>
            <a:custGeom>
              <a:avLst/>
              <a:gdLst/>
              <a:ahLst/>
              <a:cxnLst/>
              <a:rect l="l" t="t" r="r" b="b"/>
              <a:pathLst>
                <a:path w="500728" h="178679">
                  <a:moveTo>
                    <a:pt x="0" y="0"/>
                  </a:moveTo>
                  <a:lnTo>
                    <a:pt x="500728" y="0"/>
                  </a:lnTo>
                  <a:lnTo>
                    <a:pt x="500728" y="178679"/>
                  </a:lnTo>
                  <a:lnTo>
                    <a:pt x="0" y="178679"/>
                  </a:lnTo>
                  <a:close/>
                </a:path>
              </a:pathLst>
            </a:custGeom>
            <a:solidFill>
              <a:srgbClr val="FFFFFF"/>
            </a:solidFill>
            <a:ln w="9525" cap="sq">
              <a:solidFill>
                <a:srgbClr val="000000"/>
              </a:solidFill>
              <a:prstDash val="sysDot"/>
              <a:miter/>
            </a:ln>
          </p:spPr>
          <p:txBody>
            <a:bodyPr/>
            <a:lstStyle/>
            <a:p>
              <a:endParaRPr lang="en-CA"/>
            </a:p>
          </p:txBody>
        </p:sp>
        <p:sp>
          <p:nvSpPr>
            <p:cNvPr id="18" name="TextBox 16">
              <a:extLst>
                <a:ext uri="{FF2B5EF4-FFF2-40B4-BE49-F238E27FC236}">
                  <a16:creationId xmlns:a16="http://schemas.microsoft.com/office/drawing/2014/main" id="{856BCF27-581F-D17B-6122-A8D0FEBD27E7}"/>
                </a:ext>
              </a:extLst>
            </p:cNvPr>
            <p:cNvSpPr txBox="1"/>
            <p:nvPr/>
          </p:nvSpPr>
          <p:spPr>
            <a:xfrm>
              <a:off x="0" y="-28575"/>
              <a:ext cx="500728" cy="207254"/>
            </a:xfrm>
            <a:prstGeom prst="rect">
              <a:avLst/>
            </a:prstGeom>
          </p:spPr>
          <p:txBody>
            <a:bodyPr lIns="50800" tIns="50800" rIns="50800" bIns="50800" rtlCol="0" anchor="ctr"/>
            <a:lstStyle/>
            <a:p>
              <a:pPr algn="ctr">
                <a:lnSpc>
                  <a:spcPts val="1413"/>
                </a:lnSpc>
              </a:pPr>
              <a:r>
                <a:rPr lang="fr-CA" sz="1009" noProof="0" dirty="0">
                  <a:solidFill>
                    <a:srgbClr val="000000"/>
                  </a:solidFill>
                  <a:latin typeface="Montserrat"/>
                  <a:ea typeface="Montserrat"/>
                  <a:cs typeface="Montserrat"/>
                  <a:sym typeface="Montserrat"/>
                </a:rPr>
                <a:t>Gestion et opérations</a:t>
              </a:r>
            </a:p>
          </p:txBody>
        </p:sp>
      </p:grpSp>
      <p:grpSp>
        <p:nvGrpSpPr>
          <p:cNvPr id="19" name="Group 17">
            <a:extLst>
              <a:ext uri="{FF2B5EF4-FFF2-40B4-BE49-F238E27FC236}">
                <a16:creationId xmlns:a16="http://schemas.microsoft.com/office/drawing/2014/main" id="{C21AC5AD-CB8A-ED33-3348-CC9DA10141B0}"/>
              </a:ext>
            </a:extLst>
          </p:cNvPr>
          <p:cNvGrpSpPr/>
          <p:nvPr/>
        </p:nvGrpSpPr>
        <p:grpSpPr>
          <a:xfrm>
            <a:off x="3012977" y="3566822"/>
            <a:ext cx="1414888" cy="873220"/>
            <a:chOff x="0" y="0"/>
            <a:chExt cx="927583" cy="572473"/>
          </a:xfrm>
        </p:grpSpPr>
        <p:sp>
          <p:nvSpPr>
            <p:cNvPr id="20" name="Freeform 18">
              <a:extLst>
                <a:ext uri="{FF2B5EF4-FFF2-40B4-BE49-F238E27FC236}">
                  <a16:creationId xmlns:a16="http://schemas.microsoft.com/office/drawing/2014/main" id="{0FD8132F-B94A-BE28-E2D5-127A21AFCBC3}"/>
                </a:ext>
              </a:extLst>
            </p:cNvPr>
            <p:cNvSpPr/>
            <p:nvPr/>
          </p:nvSpPr>
          <p:spPr>
            <a:xfrm>
              <a:off x="0" y="0"/>
              <a:ext cx="927583" cy="572473"/>
            </a:xfrm>
            <a:custGeom>
              <a:avLst/>
              <a:gdLst/>
              <a:ahLst/>
              <a:cxnLst/>
              <a:rect l="l" t="t" r="r" b="b"/>
              <a:pathLst>
                <a:path w="927583" h="572473">
                  <a:moveTo>
                    <a:pt x="0" y="0"/>
                  </a:moveTo>
                  <a:lnTo>
                    <a:pt x="927583" y="0"/>
                  </a:lnTo>
                  <a:lnTo>
                    <a:pt x="927583" y="572473"/>
                  </a:lnTo>
                  <a:lnTo>
                    <a:pt x="0" y="572473"/>
                  </a:lnTo>
                  <a:close/>
                </a:path>
              </a:pathLst>
            </a:custGeom>
            <a:solidFill>
              <a:srgbClr val="00879D"/>
            </a:solidFill>
          </p:spPr>
          <p:txBody>
            <a:bodyPr/>
            <a:lstStyle/>
            <a:p>
              <a:endParaRPr lang="en-CA"/>
            </a:p>
          </p:txBody>
        </p:sp>
        <p:sp>
          <p:nvSpPr>
            <p:cNvPr id="21" name="TextBox 19">
              <a:extLst>
                <a:ext uri="{FF2B5EF4-FFF2-40B4-BE49-F238E27FC236}">
                  <a16:creationId xmlns:a16="http://schemas.microsoft.com/office/drawing/2014/main" id="{4E036618-F2EE-553E-6561-C4F08375E1DF}"/>
                </a:ext>
              </a:extLst>
            </p:cNvPr>
            <p:cNvSpPr txBox="1"/>
            <p:nvPr/>
          </p:nvSpPr>
          <p:spPr>
            <a:xfrm>
              <a:off x="0" y="-19050"/>
              <a:ext cx="927583" cy="591523"/>
            </a:xfrm>
            <a:prstGeom prst="rect">
              <a:avLst/>
            </a:prstGeom>
          </p:spPr>
          <p:txBody>
            <a:bodyPr lIns="50800" tIns="50800" rIns="50800" bIns="50800" rtlCol="0" anchor="ctr"/>
            <a:lstStyle/>
            <a:p>
              <a:pPr algn="ctr">
                <a:lnSpc>
                  <a:spcPts val="1693"/>
                </a:lnSpc>
              </a:pPr>
              <a:r>
                <a:rPr lang="fr-CA" sz="1209" b="1" noProof="0" dirty="0">
                  <a:solidFill>
                    <a:srgbClr val="FFFFFF"/>
                  </a:solidFill>
                  <a:latin typeface="Montserrat Semi-Bold"/>
                  <a:ea typeface="Montserrat Semi-Bold"/>
                  <a:cs typeface="Montserrat Semi-Bold"/>
                  <a:sym typeface="Montserrat Semi-Bold"/>
                </a:rPr>
                <a:t>Comités et groupes de travail</a:t>
              </a:r>
            </a:p>
          </p:txBody>
        </p:sp>
      </p:grpSp>
      <p:grpSp>
        <p:nvGrpSpPr>
          <p:cNvPr id="22" name="Group 20">
            <a:extLst>
              <a:ext uri="{FF2B5EF4-FFF2-40B4-BE49-F238E27FC236}">
                <a16:creationId xmlns:a16="http://schemas.microsoft.com/office/drawing/2014/main" id="{A7FC4AF2-2A0B-90C0-5DAD-C5EB1FB6F8E5}"/>
              </a:ext>
            </a:extLst>
          </p:cNvPr>
          <p:cNvGrpSpPr/>
          <p:nvPr/>
        </p:nvGrpSpPr>
        <p:grpSpPr>
          <a:xfrm>
            <a:off x="6253545" y="3566822"/>
            <a:ext cx="1414888" cy="873220"/>
            <a:chOff x="0" y="0"/>
            <a:chExt cx="927583" cy="572473"/>
          </a:xfrm>
        </p:grpSpPr>
        <p:sp>
          <p:nvSpPr>
            <p:cNvPr id="23" name="Freeform 21">
              <a:extLst>
                <a:ext uri="{FF2B5EF4-FFF2-40B4-BE49-F238E27FC236}">
                  <a16:creationId xmlns:a16="http://schemas.microsoft.com/office/drawing/2014/main" id="{357D0A08-1132-98A8-38D5-052EF49EE7DC}"/>
                </a:ext>
              </a:extLst>
            </p:cNvPr>
            <p:cNvSpPr/>
            <p:nvPr/>
          </p:nvSpPr>
          <p:spPr>
            <a:xfrm>
              <a:off x="0" y="0"/>
              <a:ext cx="927583" cy="572473"/>
            </a:xfrm>
            <a:custGeom>
              <a:avLst/>
              <a:gdLst/>
              <a:ahLst/>
              <a:cxnLst/>
              <a:rect l="l" t="t" r="r" b="b"/>
              <a:pathLst>
                <a:path w="927583" h="572473">
                  <a:moveTo>
                    <a:pt x="0" y="0"/>
                  </a:moveTo>
                  <a:lnTo>
                    <a:pt x="927583" y="0"/>
                  </a:lnTo>
                  <a:lnTo>
                    <a:pt x="927583" y="572473"/>
                  </a:lnTo>
                  <a:lnTo>
                    <a:pt x="0" y="572473"/>
                  </a:lnTo>
                  <a:close/>
                </a:path>
              </a:pathLst>
            </a:custGeom>
            <a:solidFill>
              <a:srgbClr val="00879D"/>
            </a:solidFill>
          </p:spPr>
          <p:txBody>
            <a:bodyPr/>
            <a:lstStyle/>
            <a:p>
              <a:endParaRPr lang="en-CA"/>
            </a:p>
          </p:txBody>
        </p:sp>
        <p:sp>
          <p:nvSpPr>
            <p:cNvPr id="24" name="TextBox 22">
              <a:extLst>
                <a:ext uri="{FF2B5EF4-FFF2-40B4-BE49-F238E27FC236}">
                  <a16:creationId xmlns:a16="http://schemas.microsoft.com/office/drawing/2014/main" id="{8A8B7FED-A5F6-378F-83F6-B128BC7B50E1}"/>
                </a:ext>
              </a:extLst>
            </p:cNvPr>
            <p:cNvSpPr txBox="1"/>
            <p:nvPr/>
          </p:nvSpPr>
          <p:spPr>
            <a:xfrm>
              <a:off x="0" y="-19050"/>
              <a:ext cx="927583" cy="591523"/>
            </a:xfrm>
            <a:prstGeom prst="rect">
              <a:avLst/>
            </a:prstGeom>
          </p:spPr>
          <p:txBody>
            <a:bodyPr lIns="50800" tIns="50800" rIns="50800" bIns="50800" rtlCol="0" anchor="ctr"/>
            <a:lstStyle/>
            <a:p>
              <a:pPr algn="ctr">
                <a:lnSpc>
                  <a:spcPts val="1693"/>
                </a:lnSpc>
              </a:pPr>
              <a:r>
                <a:rPr lang="fr-CA" sz="1209" b="1" noProof="0" dirty="0">
                  <a:solidFill>
                    <a:srgbClr val="FFFFFF"/>
                  </a:solidFill>
                  <a:latin typeface="Montserrat Semi-Bold"/>
                  <a:ea typeface="Montserrat Semi-Bold"/>
                  <a:cs typeface="Montserrat Semi-Bold"/>
                  <a:sym typeface="Montserrat Semi-Bold"/>
                </a:rPr>
                <a:t>Partenaires techniques de la DHDP</a:t>
              </a:r>
            </a:p>
          </p:txBody>
        </p:sp>
      </p:grpSp>
      <p:grpSp>
        <p:nvGrpSpPr>
          <p:cNvPr id="25" name="Group 23">
            <a:extLst>
              <a:ext uri="{FF2B5EF4-FFF2-40B4-BE49-F238E27FC236}">
                <a16:creationId xmlns:a16="http://schemas.microsoft.com/office/drawing/2014/main" id="{9AC9AFBA-4F66-8A42-7D7F-DAFFBDCB8222}"/>
              </a:ext>
            </a:extLst>
          </p:cNvPr>
          <p:cNvGrpSpPr/>
          <p:nvPr/>
        </p:nvGrpSpPr>
        <p:grpSpPr>
          <a:xfrm>
            <a:off x="6253545" y="4405891"/>
            <a:ext cx="1414888" cy="482433"/>
            <a:chOff x="0" y="0"/>
            <a:chExt cx="524032" cy="178679"/>
          </a:xfrm>
        </p:grpSpPr>
        <p:sp>
          <p:nvSpPr>
            <p:cNvPr id="26" name="Freeform 24">
              <a:extLst>
                <a:ext uri="{FF2B5EF4-FFF2-40B4-BE49-F238E27FC236}">
                  <a16:creationId xmlns:a16="http://schemas.microsoft.com/office/drawing/2014/main" id="{27B86016-F8B1-6501-382E-C9F7FFF4C250}"/>
                </a:ext>
              </a:extLst>
            </p:cNvPr>
            <p:cNvSpPr/>
            <p:nvPr/>
          </p:nvSpPr>
          <p:spPr>
            <a:xfrm>
              <a:off x="0" y="0"/>
              <a:ext cx="524032" cy="178679"/>
            </a:xfrm>
            <a:custGeom>
              <a:avLst/>
              <a:gdLst/>
              <a:ahLst/>
              <a:cxnLst/>
              <a:rect l="l" t="t" r="r" b="b"/>
              <a:pathLst>
                <a:path w="524032" h="178679">
                  <a:moveTo>
                    <a:pt x="0" y="0"/>
                  </a:moveTo>
                  <a:lnTo>
                    <a:pt x="524032" y="0"/>
                  </a:lnTo>
                  <a:lnTo>
                    <a:pt x="524032" y="178679"/>
                  </a:lnTo>
                  <a:lnTo>
                    <a:pt x="0" y="178679"/>
                  </a:lnTo>
                  <a:close/>
                </a:path>
              </a:pathLst>
            </a:custGeom>
            <a:solidFill>
              <a:srgbClr val="FFFFFF"/>
            </a:solidFill>
            <a:ln w="9525" cap="sq">
              <a:solidFill>
                <a:srgbClr val="000000"/>
              </a:solidFill>
              <a:prstDash val="sysDot"/>
              <a:miter/>
            </a:ln>
          </p:spPr>
          <p:txBody>
            <a:bodyPr/>
            <a:lstStyle/>
            <a:p>
              <a:endParaRPr lang="en-CA"/>
            </a:p>
          </p:txBody>
        </p:sp>
        <p:sp>
          <p:nvSpPr>
            <p:cNvPr id="27" name="TextBox 25">
              <a:extLst>
                <a:ext uri="{FF2B5EF4-FFF2-40B4-BE49-F238E27FC236}">
                  <a16:creationId xmlns:a16="http://schemas.microsoft.com/office/drawing/2014/main" id="{6728042D-5EE4-3B13-6659-CBA23A995990}"/>
                </a:ext>
              </a:extLst>
            </p:cNvPr>
            <p:cNvSpPr txBox="1"/>
            <p:nvPr/>
          </p:nvSpPr>
          <p:spPr>
            <a:xfrm>
              <a:off x="0" y="-28575"/>
              <a:ext cx="524032" cy="207254"/>
            </a:xfrm>
            <a:prstGeom prst="rect">
              <a:avLst/>
            </a:prstGeom>
          </p:spPr>
          <p:txBody>
            <a:bodyPr lIns="50800" tIns="50800" rIns="50800" bIns="50800" rtlCol="0" anchor="ctr"/>
            <a:lstStyle/>
            <a:p>
              <a:pPr algn="ctr">
                <a:lnSpc>
                  <a:spcPts val="1413"/>
                </a:lnSpc>
              </a:pPr>
              <a:r>
                <a:rPr lang="fr-CA" sz="1009" noProof="0" dirty="0">
                  <a:solidFill>
                    <a:srgbClr val="000000"/>
                  </a:solidFill>
                  <a:latin typeface="Montserrat"/>
                  <a:ea typeface="Montserrat"/>
                  <a:cs typeface="Montserrat"/>
                  <a:sym typeface="Montserrat"/>
                </a:rPr>
                <a:t>Développement de la plateforme</a:t>
              </a:r>
            </a:p>
          </p:txBody>
        </p:sp>
      </p:grpSp>
      <p:grpSp>
        <p:nvGrpSpPr>
          <p:cNvPr id="28" name="Group 26">
            <a:extLst>
              <a:ext uri="{FF2B5EF4-FFF2-40B4-BE49-F238E27FC236}">
                <a16:creationId xmlns:a16="http://schemas.microsoft.com/office/drawing/2014/main" id="{B28D1A42-3AB6-6230-9285-A4F46A515A31}"/>
              </a:ext>
            </a:extLst>
          </p:cNvPr>
          <p:cNvGrpSpPr/>
          <p:nvPr/>
        </p:nvGrpSpPr>
        <p:grpSpPr>
          <a:xfrm>
            <a:off x="2802724" y="4296645"/>
            <a:ext cx="1835394" cy="710404"/>
            <a:chOff x="0" y="-27553"/>
            <a:chExt cx="524032" cy="207254"/>
          </a:xfrm>
        </p:grpSpPr>
        <p:sp>
          <p:nvSpPr>
            <p:cNvPr id="29" name="Freeform 27">
              <a:extLst>
                <a:ext uri="{FF2B5EF4-FFF2-40B4-BE49-F238E27FC236}">
                  <a16:creationId xmlns:a16="http://schemas.microsoft.com/office/drawing/2014/main" id="{3AF6BE32-41AC-BCCB-09A4-1125C191A4D0}"/>
                </a:ext>
              </a:extLst>
            </p:cNvPr>
            <p:cNvSpPr/>
            <p:nvPr/>
          </p:nvSpPr>
          <p:spPr>
            <a:xfrm>
              <a:off x="0" y="0"/>
              <a:ext cx="524032" cy="178679"/>
            </a:xfrm>
            <a:custGeom>
              <a:avLst/>
              <a:gdLst/>
              <a:ahLst/>
              <a:cxnLst/>
              <a:rect l="l" t="t" r="r" b="b"/>
              <a:pathLst>
                <a:path w="524032" h="178679">
                  <a:moveTo>
                    <a:pt x="0" y="0"/>
                  </a:moveTo>
                  <a:lnTo>
                    <a:pt x="524032" y="0"/>
                  </a:lnTo>
                  <a:lnTo>
                    <a:pt x="524032" y="178679"/>
                  </a:lnTo>
                  <a:lnTo>
                    <a:pt x="0" y="178679"/>
                  </a:lnTo>
                  <a:close/>
                </a:path>
              </a:pathLst>
            </a:custGeom>
            <a:solidFill>
              <a:srgbClr val="FFFFFF"/>
            </a:solidFill>
            <a:ln w="9525" cap="sq">
              <a:solidFill>
                <a:srgbClr val="000000"/>
              </a:solidFill>
              <a:prstDash val="sysDot"/>
              <a:miter/>
            </a:ln>
          </p:spPr>
          <p:txBody>
            <a:bodyPr/>
            <a:lstStyle/>
            <a:p>
              <a:endParaRPr lang="en-CA"/>
            </a:p>
          </p:txBody>
        </p:sp>
        <p:sp>
          <p:nvSpPr>
            <p:cNvPr id="30" name="TextBox 28">
              <a:extLst>
                <a:ext uri="{FF2B5EF4-FFF2-40B4-BE49-F238E27FC236}">
                  <a16:creationId xmlns:a16="http://schemas.microsoft.com/office/drawing/2014/main" id="{41F09FCC-E0C3-9D74-0ECD-B28BD1E8F082}"/>
                </a:ext>
              </a:extLst>
            </p:cNvPr>
            <p:cNvSpPr txBox="1"/>
            <p:nvPr/>
          </p:nvSpPr>
          <p:spPr>
            <a:xfrm>
              <a:off x="0" y="-27553"/>
              <a:ext cx="524032" cy="207254"/>
            </a:xfrm>
            <a:prstGeom prst="rect">
              <a:avLst/>
            </a:prstGeom>
          </p:spPr>
          <p:txBody>
            <a:bodyPr lIns="50800" tIns="50800" rIns="50800" bIns="50800" rtlCol="0" anchor="ctr"/>
            <a:lstStyle/>
            <a:p>
              <a:pPr algn="ctr">
                <a:lnSpc>
                  <a:spcPts val="1413"/>
                </a:lnSpc>
              </a:pPr>
              <a:r>
                <a:rPr lang="fr-CA" sz="1009" noProof="0" dirty="0">
                  <a:solidFill>
                    <a:srgbClr val="000000"/>
                  </a:solidFill>
                  <a:latin typeface="Montserrat"/>
                  <a:ea typeface="Montserrat"/>
                  <a:cs typeface="Montserrat"/>
                  <a:sym typeface="Montserrat"/>
                </a:rPr>
                <a:t>Collaboration et pratiques exemplaires</a:t>
              </a:r>
            </a:p>
          </p:txBody>
        </p:sp>
      </p:grpSp>
      <p:sp>
        <p:nvSpPr>
          <p:cNvPr id="31" name="AutoShape 29">
            <a:extLst>
              <a:ext uri="{FF2B5EF4-FFF2-40B4-BE49-F238E27FC236}">
                <a16:creationId xmlns:a16="http://schemas.microsoft.com/office/drawing/2014/main" id="{4864F66A-D971-2D4C-1835-F41C2478EE04}"/>
              </a:ext>
            </a:extLst>
          </p:cNvPr>
          <p:cNvSpPr/>
          <p:nvPr/>
        </p:nvSpPr>
        <p:spPr>
          <a:xfrm>
            <a:off x="3720421" y="2231302"/>
            <a:ext cx="973779" cy="0"/>
          </a:xfrm>
          <a:prstGeom prst="line">
            <a:avLst/>
          </a:prstGeom>
          <a:ln w="9525" cap="rnd">
            <a:solidFill>
              <a:srgbClr val="000000"/>
            </a:solidFill>
            <a:prstDash val="sysDot"/>
            <a:headEnd type="none" w="sm" len="sm"/>
            <a:tailEnd type="none" w="sm" len="sm"/>
          </a:ln>
        </p:spPr>
        <p:txBody>
          <a:bodyPr/>
          <a:lstStyle/>
          <a:p>
            <a:endParaRPr lang="en-CA"/>
          </a:p>
        </p:txBody>
      </p:sp>
      <p:sp>
        <p:nvSpPr>
          <p:cNvPr id="32" name="AutoShape 30">
            <a:extLst>
              <a:ext uri="{FF2B5EF4-FFF2-40B4-BE49-F238E27FC236}">
                <a16:creationId xmlns:a16="http://schemas.microsoft.com/office/drawing/2014/main" id="{34D68FF1-EDA0-CA35-D144-6F9D1646802A}"/>
              </a:ext>
            </a:extLst>
          </p:cNvPr>
          <p:cNvSpPr/>
          <p:nvPr/>
        </p:nvSpPr>
        <p:spPr>
          <a:xfrm>
            <a:off x="3720421" y="1644570"/>
            <a:ext cx="0" cy="581969"/>
          </a:xfrm>
          <a:prstGeom prst="line">
            <a:avLst/>
          </a:prstGeom>
          <a:ln w="9525" cap="rnd">
            <a:solidFill>
              <a:srgbClr val="000000"/>
            </a:solidFill>
            <a:prstDash val="sysDot"/>
            <a:headEnd type="none" w="sm" len="sm"/>
            <a:tailEnd type="none" w="sm" len="sm"/>
          </a:ln>
        </p:spPr>
        <p:txBody>
          <a:bodyPr/>
          <a:lstStyle/>
          <a:p>
            <a:endParaRPr lang="en-CA" dirty="0"/>
          </a:p>
        </p:txBody>
      </p:sp>
      <p:sp>
        <p:nvSpPr>
          <p:cNvPr id="33" name="AutoShape 31">
            <a:extLst>
              <a:ext uri="{FF2B5EF4-FFF2-40B4-BE49-F238E27FC236}">
                <a16:creationId xmlns:a16="http://schemas.microsoft.com/office/drawing/2014/main" id="{633BE64E-F0A2-55A3-BCE5-9EB9C5E32CB4}"/>
              </a:ext>
            </a:extLst>
          </p:cNvPr>
          <p:cNvSpPr/>
          <p:nvPr/>
        </p:nvSpPr>
        <p:spPr>
          <a:xfrm>
            <a:off x="3720421" y="3323451"/>
            <a:ext cx="3189895" cy="0"/>
          </a:xfrm>
          <a:prstGeom prst="line">
            <a:avLst/>
          </a:prstGeom>
          <a:ln w="9525" cap="rnd">
            <a:solidFill>
              <a:srgbClr val="000000"/>
            </a:solidFill>
            <a:prstDash val="sysDot"/>
            <a:headEnd type="none" w="sm" len="sm"/>
            <a:tailEnd type="none" w="sm" len="sm"/>
          </a:ln>
        </p:spPr>
        <p:txBody>
          <a:bodyPr/>
          <a:lstStyle/>
          <a:p>
            <a:endParaRPr lang="en-CA"/>
          </a:p>
        </p:txBody>
      </p:sp>
      <p:sp>
        <p:nvSpPr>
          <p:cNvPr id="34" name="AutoShape 32">
            <a:extLst>
              <a:ext uri="{FF2B5EF4-FFF2-40B4-BE49-F238E27FC236}">
                <a16:creationId xmlns:a16="http://schemas.microsoft.com/office/drawing/2014/main" id="{0F9DD98D-4DBE-9F5A-984B-2AD61BF5FDA6}"/>
              </a:ext>
            </a:extLst>
          </p:cNvPr>
          <p:cNvSpPr/>
          <p:nvPr/>
        </p:nvSpPr>
        <p:spPr>
          <a:xfrm>
            <a:off x="3720421" y="3318597"/>
            <a:ext cx="4762" cy="248225"/>
          </a:xfrm>
          <a:prstGeom prst="line">
            <a:avLst/>
          </a:prstGeom>
          <a:ln w="9525" cap="rnd">
            <a:solidFill>
              <a:srgbClr val="000000"/>
            </a:solidFill>
            <a:prstDash val="sysDot"/>
            <a:headEnd type="none" w="sm" len="sm"/>
            <a:tailEnd type="none" w="sm" len="sm"/>
          </a:ln>
        </p:spPr>
        <p:txBody>
          <a:bodyPr/>
          <a:lstStyle/>
          <a:p>
            <a:endParaRPr lang="en-CA"/>
          </a:p>
        </p:txBody>
      </p:sp>
      <p:sp>
        <p:nvSpPr>
          <p:cNvPr id="35" name="AutoShape 33">
            <a:extLst>
              <a:ext uri="{FF2B5EF4-FFF2-40B4-BE49-F238E27FC236}">
                <a16:creationId xmlns:a16="http://schemas.microsoft.com/office/drawing/2014/main" id="{754129F9-2341-1098-4167-790F6535AA18}"/>
              </a:ext>
            </a:extLst>
          </p:cNvPr>
          <p:cNvSpPr/>
          <p:nvPr/>
        </p:nvSpPr>
        <p:spPr>
          <a:xfrm>
            <a:off x="6900791" y="3318505"/>
            <a:ext cx="4762" cy="248225"/>
          </a:xfrm>
          <a:prstGeom prst="line">
            <a:avLst/>
          </a:prstGeom>
          <a:ln w="9525" cap="rnd">
            <a:solidFill>
              <a:srgbClr val="000000"/>
            </a:solidFill>
            <a:prstDash val="sysDot"/>
            <a:headEnd type="none" w="sm" len="sm"/>
            <a:tailEnd type="none" w="sm" len="sm"/>
          </a:ln>
        </p:spPr>
        <p:txBody>
          <a:bodyPr/>
          <a:lstStyle/>
          <a:p>
            <a:endParaRPr lang="en-CA"/>
          </a:p>
        </p:txBody>
      </p:sp>
      <p:sp>
        <p:nvSpPr>
          <p:cNvPr id="36" name="AutoShape 34">
            <a:extLst>
              <a:ext uri="{FF2B5EF4-FFF2-40B4-BE49-F238E27FC236}">
                <a16:creationId xmlns:a16="http://schemas.microsoft.com/office/drawing/2014/main" id="{5060339A-A662-8D1F-23B6-C1C5272EB187}"/>
              </a:ext>
            </a:extLst>
          </p:cNvPr>
          <p:cNvSpPr/>
          <p:nvPr/>
        </p:nvSpPr>
        <p:spPr>
          <a:xfrm flipH="1">
            <a:off x="5314101" y="3020928"/>
            <a:ext cx="0" cy="302522"/>
          </a:xfrm>
          <a:prstGeom prst="line">
            <a:avLst/>
          </a:prstGeom>
          <a:ln w="9525" cap="rnd">
            <a:solidFill>
              <a:srgbClr val="000000"/>
            </a:solidFill>
            <a:prstDash val="sysDot"/>
            <a:headEnd type="none" w="sm" len="sm"/>
            <a:tailEnd type="none" w="sm" len="sm"/>
          </a:ln>
        </p:spPr>
        <p:txBody>
          <a:bodyPr/>
          <a:lstStyle/>
          <a:p>
            <a:endParaRPr lang="en-CA"/>
          </a:p>
        </p:txBody>
      </p:sp>
      <p:sp>
        <p:nvSpPr>
          <p:cNvPr id="37" name="AutoShape 35">
            <a:extLst>
              <a:ext uri="{FF2B5EF4-FFF2-40B4-BE49-F238E27FC236}">
                <a16:creationId xmlns:a16="http://schemas.microsoft.com/office/drawing/2014/main" id="{7BCE9555-EDF4-4753-8CE6-6317703BC9F2}"/>
              </a:ext>
            </a:extLst>
          </p:cNvPr>
          <p:cNvSpPr/>
          <p:nvPr/>
        </p:nvSpPr>
        <p:spPr>
          <a:xfrm>
            <a:off x="5956979" y="2236065"/>
            <a:ext cx="973779" cy="0"/>
          </a:xfrm>
          <a:prstGeom prst="line">
            <a:avLst/>
          </a:prstGeom>
          <a:ln w="9525" cap="rnd">
            <a:solidFill>
              <a:srgbClr val="000000"/>
            </a:solidFill>
            <a:prstDash val="sysDot"/>
            <a:headEnd type="none" w="sm" len="sm"/>
            <a:tailEnd type="none" w="sm" len="sm"/>
          </a:ln>
        </p:spPr>
        <p:txBody>
          <a:bodyPr/>
          <a:lstStyle/>
          <a:p>
            <a:endParaRPr lang="en-CA"/>
          </a:p>
        </p:txBody>
      </p:sp>
      <p:sp>
        <p:nvSpPr>
          <p:cNvPr id="38" name="AutoShape 36">
            <a:extLst>
              <a:ext uri="{FF2B5EF4-FFF2-40B4-BE49-F238E27FC236}">
                <a16:creationId xmlns:a16="http://schemas.microsoft.com/office/drawing/2014/main" id="{8059DAB5-BF11-FA7B-A178-2ECDA2AB12DF}"/>
              </a:ext>
            </a:extLst>
          </p:cNvPr>
          <p:cNvSpPr/>
          <p:nvPr/>
        </p:nvSpPr>
        <p:spPr>
          <a:xfrm>
            <a:off x="6910316" y="1580703"/>
            <a:ext cx="0" cy="645837"/>
          </a:xfrm>
          <a:prstGeom prst="line">
            <a:avLst/>
          </a:prstGeom>
          <a:ln w="9525" cap="rnd">
            <a:solidFill>
              <a:srgbClr val="000000"/>
            </a:solidFill>
            <a:prstDash val="sysDot"/>
            <a:headEnd type="none" w="sm" len="sm"/>
            <a:tailEnd type="none" w="sm" len="sm"/>
          </a:ln>
        </p:spPr>
        <p:txBody>
          <a:bodyPr/>
          <a:lstStyle/>
          <a:p>
            <a:endParaRPr lang="en-CA"/>
          </a:p>
        </p:txBody>
      </p:sp>
      <p:grpSp>
        <p:nvGrpSpPr>
          <p:cNvPr id="39" name="Group 37">
            <a:extLst>
              <a:ext uri="{FF2B5EF4-FFF2-40B4-BE49-F238E27FC236}">
                <a16:creationId xmlns:a16="http://schemas.microsoft.com/office/drawing/2014/main" id="{AE7E5D2D-AC58-E47A-98DD-2A86C04335AE}"/>
              </a:ext>
            </a:extLst>
          </p:cNvPr>
          <p:cNvGrpSpPr/>
          <p:nvPr/>
        </p:nvGrpSpPr>
        <p:grpSpPr>
          <a:xfrm>
            <a:off x="6059405" y="1222762"/>
            <a:ext cx="1657576" cy="823522"/>
            <a:chOff x="0" y="-28575"/>
            <a:chExt cx="517437" cy="213740"/>
          </a:xfrm>
        </p:grpSpPr>
        <p:sp>
          <p:nvSpPr>
            <p:cNvPr id="40" name="Freeform 38">
              <a:extLst>
                <a:ext uri="{FF2B5EF4-FFF2-40B4-BE49-F238E27FC236}">
                  <a16:creationId xmlns:a16="http://schemas.microsoft.com/office/drawing/2014/main" id="{FE318777-B03C-6376-1E83-C3600CAD3A2A}"/>
                </a:ext>
              </a:extLst>
            </p:cNvPr>
            <p:cNvSpPr/>
            <p:nvPr/>
          </p:nvSpPr>
          <p:spPr>
            <a:xfrm>
              <a:off x="0" y="14384"/>
              <a:ext cx="517437" cy="170781"/>
            </a:xfrm>
            <a:custGeom>
              <a:avLst/>
              <a:gdLst/>
              <a:ahLst/>
              <a:cxnLst/>
              <a:rect l="l" t="t" r="r" b="b"/>
              <a:pathLst>
                <a:path w="517437" h="170781">
                  <a:moveTo>
                    <a:pt x="0" y="0"/>
                  </a:moveTo>
                  <a:lnTo>
                    <a:pt x="517437" y="0"/>
                  </a:lnTo>
                  <a:lnTo>
                    <a:pt x="517437" y="170781"/>
                  </a:lnTo>
                  <a:lnTo>
                    <a:pt x="0" y="170781"/>
                  </a:lnTo>
                  <a:close/>
                </a:path>
              </a:pathLst>
            </a:custGeom>
            <a:solidFill>
              <a:srgbClr val="FFFFFF"/>
            </a:solidFill>
            <a:ln w="9525" cap="sq">
              <a:solidFill>
                <a:srgbClr val="000000"/>
              </a:solidFill>
              <a:prstDash val="sysDot"/>
              <a:miter/>
            </a:ln>
          </p:spPr>
          <p:txBody>
            <a:bodyPr/>
            <a:lstStyle/>
            <a:p>
              <a:endParaRPr lang="en-CA"/>
            </a:p>
          </p:txBody>
        </p:sp>
        <p:sp>
          <p:nvSpPr>
            <p:cNvPr id="41" name="TextBox 39">
              <a:extLst>
                <a:ext uri="{FF2B5EF4-FFF2-40B4-BE49-F238E27FC236}">
                  <a16:creationId xmlns:a16="http://schemas.microsoft.com/office/drawing/2014/main" id="{9B7036B7-1942-87C5-8A1F-E7DAD41D2713}"/>
                </a:ext>
              </a:extLst>
            </p:cNvPr>
            <p:cNvSpPr txBox="1"/>
            <p:nvPr/>
          </p:nvSpPr>
          <p:spPr>
            <a:xfrm>
              <a:off x="0" y="-28575"/>
              <a:ext cx="517437" cy="199356"/>
            </a:xfrm>
            <a:prstGeom prst="rect">
              <a:avLst/>
            </a:prstGeom>
          </p:spPr>
          <p:txBody>
            <a:bodyPr lIns="50800" tIns="50800" rIns="50800" bIns="50800" rtlCol="0" anchor="ctr"/>
            <a:lstStyle/>
            <a:p>
              <a:pPr algn="ctr">
                <a:lnSpc>
                  <a:spcPts val="1413"/>
                </a:lnSpc>
              </a:pPr>
              <a:r>
                <a:rPr lang="fr-CA" sz="1009" noProof="0" dirty="0">
                  <a:solidFill>
                    <a:srgbClr val="000000"/>
                  </a:solidFill>
                  <a:latin typeface="Montserrat"/>
                  <a:ea typeface="Montserrat"/>
                  <a:cs typeface="Montserrat"/>
                  <a:sym typeface="Montserrat"/>
                </a:rPr>
                <a:t>Grandes décisions et orientation stratégique</a:t>
              </a:r>
            </a:p>
          </p:txBody>
        </p:sp>
      </p:grpSp>
    </p:spTree>
    <p:extLst>
      <p:ext uri="{BB962C8B-B14F-4D97-AF65-F5344CB8AC3E}">
        <p14:creationId xmlns:p14="http://schemas.microsoft.com/office/powerpoint/2010/main" val="343691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6">
          <a:extLst>
            <a:ext uri="{FF2B5EF4-FFF2-40B4-BE49-F238E27FC236}">
              <a16:creationId xmlns:a16="http://schemas.microsoft.com/office/drawing/2014/main" id="{598445EF-A8E8-0B26-891E-EBAC5FB8F222}"/>
            </a:ext>
          </a:extLst>
        </p:cNvPr>
        <p:cNvGrpSpPr/>
        <p:nvPr/>
      </p:nvGrpSpPr>
      <p:grpSpPr>
        <a:xfrm>
          <a:off x="0" y="0"/>
          <a:ext cx="0" cy="0"/>
          <a:chOff x="0" y="0"/>
          <a:chExt cx="0" cy="0"/>
        </a:xfrm>
      </p:grpSpPr>
      <p:sp>
        <p:nvSpPr>
          <p:cNvPr id="557" name="Google Shape;557;p133">
            <a:extLst>
              <a:ext uri="{FF2B5EF4-FFF2-40B4-BE49-F238E27FC236}">
                <a16:creationId xmlns:a16="http://schemas.microsoft.com/office/drawing/2014/main" id="{BFBB080B-E01E-27AC-81D8-B888F819D736}"/>
              </a:ext>
            </a:extLst>
          </p:cNvPr>
          <p:cNvSpPr txBox="1">
            <a:spLocks noGrp="1"/>
          </p:cNvSpPr>
          <p:nvPr>
            <p:ph type="title"/>
            <p:custDataLst>
              <p:tags r:id="rId1"/>
            </p:custDataLst>
          </p:nvPr>
        </p:nvSpPr>
        <p:spPr>
          <a:xfrm>
            <a:off x="457200" y="1195436"/>
            <a:ext cx="8229600" cy="2752500"/>
          </a:xfrm>
          <a:prstGeom prst="rect">
            <a:avLst/>
          </a:prstGeom>
          <a:noFill/>
          <a:ln>
            <a:noFill/>
          </a:ln>
        </p:spPr>
        <p:txBody>
          <a:bodyPr spcFirstLastPara="1" wrap="square" lIns="91425" tIns="45700" rIns="91425" bIns="45700" anchor="ctr" anchorCtr="0">
            <a:normAutofit/>
          </a:bodyPr>
          <a:lstStyle/>
          <a:p>
            <a:pPr marL="127000"/>
            <a:r>
              <a:rPr lang="fr-CA" sz="3200">
                <a:latin typeface="Montserrat"/>
              </a:rPr>
              <a:t>Analyser la mission</a:t>
            </a:r>
          </a:p>
        </p:txBody>
      </p:sp>
    </p:spTree>
    <p:extLst>
      <p:ext uri="{BB962C8B-B14F-4D97-AF65-F5344CB8AC3E}">
        <p14:creationId xmlns:p14="http://schemas.microsoft.com/office/powerpoint/2010/main" val="37310486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8"/>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3"/>
</p:tagLst>
</file>

<file path=ppt/tags/tag82.xml><?xml version="1.0" encoding="utf-8"?>
<p:tagLst xmlns:a="http://schemas.openxmlformats.org/drawingml/2006/main" xmlns:r="http://schemas.openxmlformats.org/officeDocument/2006/relationships" xmlns:p="http://schemas.openxmlformats.org/presentationml/2006/main">
  <p:tag name="NUM" val="14"/>
</p:tagLst>
</file>

<file path=ppt/tags/tag83.xml><?xml version="1.0" encoding="utf-8"?>
<p:tagLst xmlns:a="http://schemas.openxmlformats.org/drawingml/2006/main" xmlns:r="http://schemas.openxmlformats.org/officeDocument/2006/relationships" xmlns:p="http://schemas.openxmlformats.org/presentationml/2006/main">
  <p:tag name="NUM" val="15"/>
</p:tagLst>
</file>

<file path=ppt/tags/tag84.xml><?xml version="1.0" encoding="utf-8"?>
<p:tagLst xmlns:a="http://schemas.openxmlformats.org/drawingml/2006/main" xmlns:r="http://schemas.openxmlformats.org/officeDocument/2006/relationships" xmlns:p="http://schemas.openxmlformats.org/presentationml/2006/main">
  <p:tag name="NUM" val="16"/>
</p:tagLst>
</file>

<file path=ppt/tags/tag85.xml><?xml version="1.0" encoding="utf-8"?>
<p:tagLst xmlns:a="http://schemas.openxmlformats.org/drawingml/2006/main" xmlns:r="http://schemas.openxmlformats.org/officeDocument/2006/relationships" xmlns:p="http://schemas.openxmlformats.org/presentationml/2006/main">
  <p:tag name="NUM" val="17"/>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88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5ee4f4-e226-4a9b-9be6-243ce424b2f8">
      <Terms xmlns="http://schemas.microsoft.com/office/infopath/2007/PartnerControls"/>
    </lcf76f155ced4ddcb4097134ff3c332f>
    <TaxCatchAll xmlns="029d4132-b471-43a3-95c1-865480bea7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0FE6B9EE05F44838345515C11C08A" ma:contentTypeVersion="17" ma:contentTypeDescription="Create a new document." ma:contentTypeScope="" ma:versionID="5f14eb94d0dac264ceab2c25be2c5309">
  <xsd:schema xmlns:xsd="http://www.w3.org/2001/XMLSchema" xmlns:xs="http://www.w3.org/2001/XMLSchema" xmlns:p="http://schemas.microsoft.com/office/2006/metadata/properties" xmlns:ns2="b15ee4f4-e226-4a9b-9be6-243ce424b2f8" xmlns:ns3="029d4132-b471-43a3-95c1-865480bea72f" targetNamespace="http://schemas.microsoft.com/office/2006/metadata/properties" ma:root="true" ma:fieldsID="8019b828dd745cd078f73f1ed1caf1cb" ns2:_="" ns3:_="">
    <xsd:import namespace="b15ee4f4-e226-4a9b-9be6-243ce424b2f8"/>
    <xsd:import namespace="029d4132-b471-43a3-95c1-865480bea7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ee4f4-e226-4a9b-9be6-243ce424b2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eb9eabf-b3d4-4d2f-af3b-a6efbf6888e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d4132-b471-43a3-95c1-865480bea7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974067-2eab-449e-84a2-cf27ed2848f4}" ma:internalName="TaxCatchAll" ma:showField="CatchAllData" ma:web="029d4132-b471-43a3-95c1-865480bea7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EDF0C8-D71A-4345-B49E-602CB49027F5}">
  <ds:schemaRefs>
    <ds:schemaRef ds:uri="029d4132-b471-43a3-95c1-865480bea72f"/>
    <ds:schemaRef ds:uri="b15ee4f4-e226-4a9b-9be6-243ce424b2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40258C-9E98-45E9-810C-49D1A2535FF0}">
  <ds:schemaRefs>
    <ds:schemaRef ds:uri="http://schemas.microsoft.com/sharepoint/v3/contenttype/forms"/>
  </ds:schemaRefs>
</ds:datastoreItem>
</file>

<file path=customXml/itemProps3.xml><?xml version="1.0" encoding="utf-8"?>
<ds:datastoreItem xmlns:ds="http://schemas.openxmlformats.org/officeDocument/2006/customXml" ds:itemID="{22098020-AE07-4C47-B2D6-DFCEFFC4496D}">
  <ds:schemaRefs>
    <ds:schemaRef ds:uri="029d4132-b471-43a3-95c1-865480bea72f"/>
    <ds:schemaRef ds:uri="b15ee4f4-e226-4a9b-9be6-243ce424b2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427</TotalTime>
  <Words>4118</Words>
  <Application>Microsoft Office PowerPoint</Application>
  <PresentationFormat>On-screen Show (16:9)</PresentationFormat>
  <Paragraphs>329</Paragraphs>
  <Slides>32</Slides>
  <Notes>31</Notes>
  <HiddenSlides>0</HiddenSlides>
  <MMClips>0</MMClips>
  <ScaleCrop>false</ScaleCrop>
  <HeadingPairs>
    <vt:vector size="6" baseType="variant">
      <vt:variant>
        <vt:lpstr>Fonts Used</vt:lpstr>
      </vt:variant>
      <vt:variant>
        <vt:i4>20</vt:i4>
      </vt:variant>
      <vt:variant>
        <vt:lpstr>Theme</vt:lpstr>
      </vt:variant>
      <vt:variant>
        <vt:i4>9</vt:i4>
      </vt:variant>
      <vt:variant>
        <vt:lpstr>Slide Titles</vt:lpstr>
      </vt:variant>
      <vt:variant>
        <vt:i4>32</vt:i4>
      </vt:variant>
    </vt:vector>
  </HeadingPairs>
  <TitlesOfParts>
    <vt:vector size="61" baseType="lpstr">
      <vt:lpstr>Oswald</vt:lpstr>
      <vt:lpstr>Montserrat Semi-Bold</vt:lpstr>
      <vt:lpstr>Montserrat Bold</vt:lpstr>
      <vt:lpstr>Calibri</vt:lpstr>
      <vt:lpstr>Lora</vt:lpstr>
      <vt:lpstr>Inter Light</vt:lpstr>
      <vt:lpstr>Montserrat SemiBold</vt:lpstr>
      <vt:lpstr>Century Gothic</vt:lpstr>
      <vt:lpstr>Avenir</vt:lpstr>
      <vt:lpstr>Times New Roman</vt:lpstr>
      <vt:lpstr>Montserrat Light</vt:lpstr>
      <vt:lpstr>Inter</vt:lpstr>
      <vt:lpstr>Barlow Bold</vt:lpstr>
      <vt:lpstr>Aptos</vt:lpstr>
      <vt:lpstr>Roboto</vt:lpstr>
      <vt:lpstr>Arial,Sans-Serif</vt:lpstr>
      <vt:lpstr>Montserrat Black</vt:lpstr>
      <vt:lpstr>Montserrat</vt:lpstr>
      <vt:lpstr>Arial</vt:lpstr>
      <vt:lpstr>Montserrat Medium</vt:lpstr>
      <vt:lpstr>Default Theme</vt:lpstr>
      <vt:lpstr>Simple Light</vt:lpstr>
      <vt:lpstr>Default Theme</vt:lpstr>
      <vt:lpstr>Simple Light</vt:lpstr>
      <vt:lpstr>1_Simple Light</vt:lpstr>
      <vt:lpstr>Simple Light</vt:lpstr>
      <vt:lpstr>Office Theme</vt:lpstr>
      <vt:lpstr>Default Theme</vt:lpstr>
      <vt:lpstr>Simple Light</vt:lpstr>
      <vt:lpstr>Digital – Hôpital – Découverte – Plateforme  (DHDP) Fonds d’innovation en santé numérique Le 2 mai 2025</vt:lpstr>
      <vt:lpstr>Enregistrement du webinaire</vt:lpstr>
      <vt:lpstr>Programme</vt:lpstr>
      <vt:lpstr>À propos de la DHDP</vt:lpstr>
      <vt:lpstr>PowerPoint Presentation</vt:lpstr>
      <vt:lpstr>PowerPoint Presentation</vt:lpstr>
      <vt:lpstr>Relance de la DHDP</vt:lpstr>
      <vt:lpstr>PowerPoint Presentation</vt:lpstr>
      <vt:lpstr>Analyser la mission</vt:lpstr>
      <vt:lpstr>PowerPoint Presentation</vt:lpstr>
      <vt:lpstr>Le problème avec le partage de données</vt:lpstr>
      <vt:lpstr>PowerPoint Presentation</vt:lpstr>
      <vt:lpstr>Médecine de précision : mise à profit des mégadonnées et de l’IA </vt:lpstr>
      <vt:lpstr>Cadre technique</vt:lpstr>
      <vt:lpstr>Fonctionnalité centrale de la plateforme</vt:lpstr>
      <vt:lpstr>PowerPoint Presentation</vt:lpstr>
      <vt:lpstr>Apprentissage fédéré</vt:lpstr>
      <vt:lpstr>PowerPoint Presentation</vt:lpstr>
      <vt:lpstr>État actuel et à venir de la DHDP</vt:lpstr>
      <vt:lpstr>PowerPoint Presentation</vt:lpstr>
      <vt:lpstr>Plus d’information</vt:lpstr>
      <vt:lpstr>Fonds d’innovation en santé numérique Premier appel à candidatures</vt:lpstr>
      <vt:lpstr>PowerPoint Presentation</vt:lpstr>
      <vt:lpstr>PowerPoint Presentation</vt:lpstr>
      <vt:lpstr>PowerPoint Presentation</vt:lpstr>
      <vt:lpstr>Aide à l’appariement</vt:lpstr>
      <vt:lpstr>Retombées</vt:lpstr>
      <vt:lpstr>Prochaines étapes</vt:lpstr>
      <vt:lpstr>PowerPoint Presentation</vt:lpstr>
      <vt:lpstr>Adhésion à la DHDP </vt:lpstr>
      <vt:lpstr>Nous joindre/vous tenir informés</vt:lpstr>
      <vt:lpstr>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Sylvie Poulin</dc:creator>
  <cp:lastModifiedBy>Amanda Maxwell</cp:lastModifiedBy>
  <cp:revision>26</cp:revision>
  <dcterms:modified xsi:type="dcterms:W3CDTF">2025-05-09T21:23:34Z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0x010100BD50FE6B9EE05F44838345515C11C08A</vt:lpwstr>
  </property>
  <property fmtid="{D5CDD505-2E9C-101B-9397-08002B2CF9AE}" pid="3" name="MediaServiceImageTags">
    <vt:lpwstr/>
  </property>
</Properties>
</file>